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2" r:id="rId2"/>
    <p:sldId id="395" r:id="rId3"/>
    <p:sldId id="396" r:id="rId4"/>
    <p:sldId id="399" r:id="rId5"/>
    <p:sldId id="397" r:id="rId6"/>
    <p:sldId id="398" r:id="rId7"/>
    <p:sldId id="400" r:id="rId8"/>
    <p:sldId id="402" r:id="rId9"/>
    <p:sldId id="391" r:id="rId10"/>
  </p:sldIdLst>
  <p:sldSz cx="9144000" cy="6858000" type="screen4x3"/>
  <p:notesSz cx="6797675" cy="9926638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4110">
          <p15:clr>
            <a:srgbClr val="A4A3A4"/>
          </p15:clr>
        </p15:guide>
        <p15:guide id="6" orient="horz" pos="1592">
          <p15:clr>
            <a:srgbClr val="A4A3A4"/>
          </p15:clr>
        </p15:guide>
        <p15:guide id="7" pos="204">
          <p15:clr>
            <a:srgbClr val="A4A3A4"/>
          </p15:clr>
        </p15:guide>
        <p15:guide id="8" pos="5556">
          <p15:clr>
            <a:srgbClr val="A4A3A4"/>
          </p15:clr>
        </p15:guide>
        <p15:guide id="9" pos="1927">
          <p15:clr>
            <a:srgbClr val="A4A3A4"/>
          </p15:clr>
        </p15:guide>
        <p15:guide id="10" pos="3833">
          <p15:clr>
            <a:srgbClr val="A4A3A4"/>
          </p15:clr>
        </p15:guide>
        <p15:guide id="11" orient="horz" pos="330">
          <p15:clr>
            <a:srgbClr val="A4A3A4"/>
          </p15:clr>
        </p15:guide>
        <p15:guide id="12" orient="horz" pos="799">
          <p15:clr>
            <a:srgbClr val="A4A3A4"/>
          </p15:clr>
        </p15:guide>
        <p15:guide id="13" pos="2018">
          <p15:clr>
            <a:srgbClr val="A4A3A4"/>
          </p15:clr>
        </p15:guide>
        <p15:guide id="14" pos="3769">
          <p15:clr>
            <a:srgbClr val="A4A3A4"/>
          </p15:clr>
        </p15:guide>
        <p15:guide id="15" orient="horz" pos="38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3945">
          <p15:clr>
            <a:srgbClr val="A4A3A4"/>
          </p15:clr>
        </p15:guide>
        <p15:guide id="3" pos="1017">
          <p15:clr>
            <a:srgbClr val="A4A3A4"/>
          </p15:clr>
        </p15:guide>
        <p15:guide id="4" pos="25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223"/>
    <a:srgbClr val="AE132A"/>
    <a:srgbClr val="5F5F5F"/>
    <a:srgbClr val="EE3135"/>
    <a:srgbClr val="7F93AA"/>
    <a:srgbClr val="CCD4DD"/>
    <a:srgbClr val="7FBDB2"/>
    <a:srgbClr val="F8A762"/>
    <a:srgbClr val="CCE5E0"/>
    <a:srgbClr val="002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6380" autoAdjust="0"/>
  </p:normalViewPr>
  <p:slideViewPr>
    <p:cSldViewPr snapToObjects="1">
      <p:cViewPr varScale="1">
        <p:scale>
          <a:sx n="67" d="100"/>
          <a:sy n="67" d="100"/>
        </p:scale>
        <p:origin x="-1488" y="-82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-1632" y="3072"/>
      </p:cViewPr>
      <p:guideLst>
        <p:guide orient="horz" pos="3127"/>
        <p:guide pos="3945"/>
        <p:guide pos="1017"/>
        <p:guide pos="25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2730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1000" dirty="0">
              <a:solidFill>
                <a:srgbClr val="EE31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2730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4A287-DBE9-4077-8E3C-69701573037A}" type="datetime4">
              <a:rPr lang="en-GB" sz="1000" smtClean="0">
                <a:solidFill>
                  <a:srgbClr val="EE3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March 2018</a:t>
            </a:fld>
            <a:endParaRPr lang="en-GB" sz="1000" dirty="0">
              <a:solidFill>
                <a:srgbClr val="EE31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14472" y="9485454"/>
            <a:ext cx="4496600" cy="214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1000" dirty="0">
              <a:solidFill>
                <a:srgbClr val="EE31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53821" y="9485454"/>
            <a:ext cx="543854" cy="214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AAED6-8892-497D-93D7-45C16BBF4208}" type="slidenum">
              <a:rPr lang="en-GB" sz="1000" smtClean="0">
                <a:solidFill>
                  <a:srgbClr val="EE3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dirty="0">
              <a:solidFill>
                <a:srgbClr val="EE31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853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2730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rgbClr val="EE313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2730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solidFill>
                  <a:srgbClr val="EE313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4732EC5-A57E-40B0-AEED-58A678E69823}" type="datetime4">
              <a:rPr lang="en-GB" smtClean="0"/>
              <a:pPr/>
              <a:t>28 March 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01105" y="4715153"/>
            <a:ext cx="5995466" cy="4466987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smtClean="0"/>
              <a:t>Body Copy</a:t>
            </a:r>
          </a:p>
          <a:p>
            <a:pPr lvl="1"/>
            <a:r>
              <a:rPr lang="en-US" smtClean="0"/>
              <a:t>Heading 1</a:t>
            </a:r>
          </a:p>
          <a:p>
            <a:pPr lvl="2"/>
            <a:r>
              <a:rPr lang="en-US" smtClean="0"/>
              <a:t>Bullet 1</a:t>
            </a:r>
          </a:p>
          <a:p>
            <a:pPr lvl="3"/>
            <a:r>
              <a:rPr lang="en-US" smtClean="0"/>
              <a:t>Bullet 2</a:t>
            </a:r>
          </a:p>
          <a:p>
            <a:pPr lvl="4"/>
            <a:r>
              <a:rPr lang="en-US" smtClean="0"/>
              <a:t>Number Bullet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14448" y="9428883"/>
            <a:ext cx="4567999" cy="271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rgbClr val="EE313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262672" y="9419077"/>
            <a:ext cx="506286" cy="281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rgbClr val="EE313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E1052C4-EA6A-454A-96A6-0B3497FBD8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77886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spcAft>
        <a:spcPts val="30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0" indent="0" algn="l" defTabSz="914400" rtl="0" eaLnBrk="1" latinLnBrk="0" hangingPunct="1">
      <a:spcBef>
        <a:spcPts val="600"/>
      </a:spcBef>
      <a:spcAft>
        <a:spcPts val="300"/>
      </a:spcAft>
      <a:defRPr sz="1000" kern="1200">
        <a:solidFill>
          <a:srgbClr val="EE3135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82563" indent="-182563" algn="l" defTabSz="914400" rtl="0" eaLnBrk="1" latinLnBrk="0" hangingPunct="1">
      <a:spcAft>
        <a:spcPts val="300"/>
      </a:spcAft>
      <a:buClr>
        <a:srgbClr val="EE3135"/>
      </a:buClr>
      <a:buFont typeface="Wingdings" panose="05000000000000000000" pitchFamily="2" charset="2"/>
      <a:buChar char="§"/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358775" indent="-176213" algn="l" defTabSz="914400" rtl="0" eaLnBrk="1" latinLnBrk="0" hangingPunct="1">
      <a:spcAft>
        <a:spcPts val="300"/>
      </a:spcAft>
      <a:buClr>
        <a:srgbClr val="EE3135"/>
      </a:buClr>
      <a:buFont typeface="Wingdings" panose="05000000000000000000" pitchFamily="2" charset="2"/>
      <a:buChar char="§"/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563" indent="-182563" algn="l" defTabSz="914400" rtl="0" eaLnBrk="1" latinLnBrk="0" hangingPunct="1">
      <a:spcAft>
        <a:spcPts val="300"/>
      </a:spcAft>
      <a:buClr>
        <a:srgbClr val="EE3135"/>
      </a:buClr>
      <a:buFont typeface="+mj-lt"/>
      <a:buAutoNum type="arabicPeriod"/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A292B0A-3955-4582-BFB7-FF4F707E44E3}" type="slidenum">
              <a:rPr lang="en-GB" altLang="it-IT" smtClean="0"/>
              <a:pPr>
                <a:spcBef>
                  <a:spcPct val="0"/>
                </a:spcBef>
              </a:pPr>
              <a:t>2</a:t>
            </a:fld>
            <a:endParaRPr lang="en-GB" altLang="it-IT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z="11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7E20DC6-5B90-46A5-ACAC-3885E0BF3727}" type="slidenum">
              <a:rPr lang="en-GB" altLang="it-IT" smtClean="0"/>
              <a:pPr>
                <a:spcBef>
                  <a:spcPct val="0"/>
                </a:spcBef>
              </a:pPr>
              <a:t>3</a:t>
            </a:fld>
            <a:endParaRPr lang="en-GB" altLang="it-IT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z="11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7E20DC6-5B90-46A5-ACAC-3885E0BF3727}" type="slidenum">
              <a:rPr lang="en-GB" altLang="it-IT" smtClean="0"/>
              <a:pPr>
                <a:spcBef>
                  <a:spcPct val="0"/>
                </a:spcBef>
              </a:pPr>
              <a:t>4</a:t>
            </a:fld>
            <a:endParaRPr lang="en-GB" altLang="it-IT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z="11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304" indent="-28488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1057" indent="-2282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9011" indent="-2282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5434" indent="-2282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41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37647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78754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9860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F209FD5-9783-42EE-9043-63020C6CFAA8}" type="slidenum">
              <a:rPr lang="en-GB" altLang="it-IT" smtClean="0"/>
              <a:pPr>
                <a:spcBef>
                  <a:spcPct val="0"/>
                </a:spcBef>
              </a:pPr>
              <a:t>5</a:t>
            </a:fld>
            <a:endParaRPr lang="en-GB" altLang="it-IT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304" indent="-28488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1057" indent="-2282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9011" indent="-2282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5434" indent="-2282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41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37647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78754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9860" indent="-22821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F209FD5-9783-42EE-9043-63020C6CFAA8}" type="slidenum">
              <a:rPr lang="en-GB" altLang="it-IT" smtClean="0"/>
              <a:pPr>
                <a:spcBef>
                  <a:spcPct val="0"/>
                </a:spcBef>
              </a:pPr>
              <a:t>6</a:t>
            </a:fld>
            <a:endParaRPr lang="en-GB" altLang="it-IT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7E20DC6-5B90-46A5-ACAC-3885E0BF3727}" type="slidenum">
              <a:rPr lang="en-GB" altLang="it-IT" smtClean="0"/>
              <a:pPr>
                <a:spcBef>
                  <a:spcPct val="0"/>
                </a:spcBef>
              </a:pPr>
              <a:t>7</a:t>
            </a:fld>
            <a:endParaRPr lang="en-GB" altLang="it-IT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z="11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7E20DC6-5B90-46A5-ACAC-3885E0BF3727}" type="slidenum">
              <a:rPr lang="en-GB" altLang="it-IT" smtClean="0"/>
              <a:pPr>
                <a:spcBef>
                  <a:spcPct val="0"/>
                </a:spcBef>
              </a:pPr>
              <a:t>8</a:t>
            </a:fld>
            <a:endParaRPr lang="en-GB" altLang="it-IT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z="11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47604" y="2268148"/>
            <a:ext cx="5462302" cy="19318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spcBef>
                <a:spcPts val="0"/>
              </a:spcBef>
              <a:spcAft>
                <a:spcPts val="0"/>
              </a:spcAft>
              <a:defRPr lang="en-AU" sz="1400" b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775012"/>
            <a:ext cx="9143999" cy="4082988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 bwMode="gray">
          <a:xfrm>
            <a:off x="3347604" y="676275"/>
            <a:ext cx="5468888" cy="64807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0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 bwMode="gray">
          <a:xfrm>
            <a:off x="3347604" y="1540371"/>
            <a:ext cx="5462302" cy="648047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pic>
        <p:nvPicPr>
          <p:cNvPr id="2" name="BM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12064"/>
            <a:ext cx="2453400" cy="86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6367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ommercial pragmati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2644" y="4679779"/>
            <a:ext cx="2015902" cy="14760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 algn="ctr">
              <a:defRPr lang="en-US" sz="6600" b="1" i="0" smtClean="0">
                <a:solidFill>
                  <a:schemeClr val="bg1"/>
                </a:solidFill>
              </a:defRPr>
            </a:lvl1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n-US" dirty="0" smtClean="0"/>
              <a:t>#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13258" y="4679779"/>
            <a:ext cx="6635442" cy="14760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>
              <a:defRPr lang="en-GB" sz="3200" baseline="0">
                <a:solidFill>
                  <a:schemeClr val="bg1"/>
                </a:solidFill>
              </a:defRPr>
            </a:lvl1pPr>
          </a:lstStyle>
          <a:p>
            <a:pPr marL="0" lvl="0"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09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ulture of friendshi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:\Document Production Unit\_DTP Folders\DG\New Branding\new brand imagery\CF_AC_ThinkstockPhotos-87453645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644" y="-29029"/>
            <a:ext cx="9146644" cy="688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2644" y="4679779"/>
            <a:ext cx="2015902" cy="14760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 algn="ctr">
              <a:defRPr lang="en-US" sz="6600" b="1" i="0" smtClean="0">
                <a:solidFill>
                  <a:schemeClr val="bg1"/>
                </a:solidFill>
              </a:defRPr>
            </a:lvl1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n-US" smtClean="0"/>
              <a:t>#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13258" y="4679779"/>
            <a:ext cx="6635442" cy="14760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>
              <a:defRPr lang="en-GB" sz="3200" baseline="0">
                <a:solidFill>
                  <a:schemeClr val="bg1"/>
                </a:solidFill>
              </a:defRPr>
            </a:lvl1pPr>
          </a:lstStyle>
          <a:p>
            <a:pPr marL="0" lvl="0">
              <a:lnSpc>
                <a:spcPct val="10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0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Ahead of the cur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2257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2644" y="4679779"/>
            <a:ext cx="2015902" cy="14760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 algn="ctr">
              <a:defRPr lang="en-US" sz="6600" b="1" i="0" smtClean="0">
                <a:solidFill>
                  <a:schemeClr val="bg1"/>
                </a:solidFill>
              </a:defRPr>
            </a:lvl1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n-US" smtClean="0"/>
              <a:t>#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13258" y="4679779"/>
            <a:ext cx="6635442" cy="14760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>
              <a:defRPr lang="en-GB" sz="3200" baseline="0">
                <a:solidFill>
                  <a:schemeClr val="bg1"/>
                </a:solidFill>
              </a:defRPr>
            </a:lvl1pPr>
          </a:lstStyle>
          <a:p>
            <a:pPr marL="0" lvl="0">
              <a:lnSpc>
                <a:spcPct val="10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66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BM Presentation Template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23850" y="620713"/>
            <a:ext cx="8496300" cy="4729161"/>
          </a:xfrm>
        </p:spPr>
        <p:txBody>
          <a:bodyPr anchor="ctr" anchorCtr="0">
            <a:normAutofit/>
          </a:bodyPr>
          <a:lstStyle>
            <a:lvl1pPr algn="ctr">
              <a:defRPr sz="10000" kern="100" cap="none" spc="100" baseline="0">
                <a:solidFill>
                  <a:schemeClr val="accent1"/>
                </a:solidFill>
              </a:defRPr>
            </a:lvl1pPr>
          </a:lstStyle>
          <a:p>
            <a:pPr lvl="0"/>
            <a:endParaRPr lang="en-GB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8892480" y="6472138"/>
            <a:ext cx="249927" cy="199586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375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gray">
          <a:xfrm>
            <a:off x="8892480" y="6472138"/>
            <a:ext cx="249927" cy="199586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 smtClean="0"/>
          </a:p>
        </p:txBody>
      </p:sp>
      <p:sp>
        <p:nvSpPr>
          <p:cNvPr id="11" name="BMDisclaimer"/>
          <p:cNvSpPr txBox="1"/>
          <p:nvPr userDrawn="1"/>
        </p:nvSpPr>
        <p:spPr>
          <a:xfrm>
            <a:off x="3354090" y="3649369"/>
            <a:ext cx="5462885" cy="30384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indent="0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None/>
              <a:defRPr sz="800">
                <a:solidFill>
                  <a:srgbClr val="5F5F5F"/>
                </a:solidFill>
              </a:defRPr>
            </a:lvl1pPr>
            <a:lvl2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None/>
              <a:defRPr sz="800">
                <a:solidFill>
                  <a:schemeClr val="tx2"/>
                </a:solidFill>
              </a:defRPr>
            </a:lvl2pPr>
            <a:lvl3pPr marL="360000" indent="-360000">
              <a:lnSpc>
                <a:spcPct val="95000"/>
              </a:lnSpc>
              <a:spcBef>
                <a:spcPts val="3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800" baseline="0">
                <a:solidFill>
                  <a:srgbClr val="5F5F5F"/>
                </a:solidFill>
              </a:defRPr>
            </a:lvl3pPr>
            <a:lvl4pPr marL="720000" indent="-360000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  <a:defRPr sz="800" baseline="0">
                <a:solidFill>
                  <a:srgbClr val="5F5F5F"/>
                </a:solidFill>
              </a:defRPr>
            </a:lvl4pPr>
            <a:lvl5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None/>
              <a:defRPr sz="800" b="0" baseline="0">
                <a:solidFill>
                  <a:schemeClr val="accent6"/>
                </a:solidFill>
              </a:defRPr>
            </a:lvl5pPr>
            <a:lvl6pPr marL="381000" indent="-3810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5F5F5F"/>
              </a:buClr>
              <a:buFont typeface="+mj-lt"/>
              <a:buAutoNum type="arabicPeriod"/>
              <a:defRPr sz="2000">
                <a:solidFill>
                  <a:srgbClr val="5F5F5F"/>
                </a:solidFill>
              </a:defRPr>
            </a:lvl6pPr>
            <a:lvl7pPr marL="719138" indent="-346075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rgbClr val="5F5F5F"/>
              </a:buClr>
              <a:buFont typeface="+mj-lt"/>
              <a:buAutoNum type="alphaLcPeriod"/>
              <a:defRPr sz="2000">
                <a:solidFill>
                  <a:srgbClr val="5F5F5F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it-IT" sz="800" smtClean="0">
                <a:solidFill>
                  <a:schemeClr val="tx2"/>
                </a:solidFill>
              </a:rPr>
              <a:t>Lo Studio Professionale Associato a Baker &amp; McKenzie è parte di Baker &amp; McKenzie International, una Swiss Verein con uffici sparsi nel mondo.  In accordo con la comune terminologia usata nelle organizzazioni di servizi professionali, il riferimento a "partner" indica una persona che ha posizione di partner, o equivalente, in questo tipo di studi legali.  Similarmente, il riferimento "ufficio" indica un ufficio di qualsiasi di questi studi legali.
© 2018 Studio Professionale Associato a Baker &amp; McKenzie</a:t>
            </a:r>
            <a:endParaRPr lang="en-GB" sz="800" dirty="0" smtClean="0">
              <a:solidFill>
                <a:schemeClr val="tx2"/>
              </a:solidFill>
            </a:endParaRPr>
          </a:p>
        </p:txBody>
      </p:sp>
      <p:sp>
        <p:nvSpPr>
          <p:cNvPr id="3" name="BMWebAddress"/>
          <p:cNvSpPr/>
          <p:nvPr userDrawn="1"/>
        </p:nvSpPr>
        <p:spPr>
          <a:xfrm>
            <a:off x="3276600" y="4846868"/>
            <a:ext cx="16353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smtClean="0">
                <a:solidFill>
                  <a:schemeClr val="accent1"/>
                </a:solidFill>
              </a:rPr>
              <a:t>www.bakermckenzie.com</a:t>
            </a:r>
            <a:endParaRPr lang="en-GB" sz="1000" dirty="0">
              <a:solidFill>
                <a:schemeClr val="accent1"/>
              </a:solidFill>
            </a:endParaRPr>
          </a:p>
        </p:txBody>
      </p:sp>
      <p:pic>
        <p:nvPicPr>
          <p:cNvPr id="2" name="BM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12064"/>
            <a:ext cx="2453400" cy="86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00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7032" y="6477000"/>
            <a:ext cx="497049" cy="19517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b="0">
                <a:solidFill>
                  <a:srgbClr val="BA102C"/>
                </a:solidFill>
              </a:rPr>
              <a:t>				</a:t>
            </a:r>
            <a:endParaRPr lang="it-IT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61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841375" y="4293096"/>
            <a:ext cx="7988394" cy="64807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0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41375" y="5157192"/>
            <a:ext cx="7978774" cy="648047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grpSp>
        <p:nvGrpSpPr>
          <p:cNvPr id="5" name="Group 4"/>
          <p:cNvGrpSpPr/>
          <p:nvPr userDrawn="1"/>
        </p:nvGrpSpPr>
        <p:grpSpPr bwMode="ltGray">
          <a:xfrm>
            <a:off x="7402396" y="-1"/>
            <a:ext cx="1740022" cy="1394870"/>
            <a:chOff x="8174038" y="0"/>
            <a:chExt cx="968375" cy="776288"/>
          </a:xfrm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ltGray">
            <a:xfrm>
              <a:off x="8496300" y="0"/>
              <a:ext cx="646113" cy="5175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Rectangle 6"/>
            <p:cNvSpPr>
              <a:spLocks noChangeArrowheads="1"/>
            </p:cNvSpPr>
            <p:nvPr userDrawn="1"/>
          </p:nvSpPr>
          <p:spPr bwMode="ltGray">
            <a:xfrm>
              <a:off x="8174038" y="258763"/>
              <a:ext cx="644525" cy="517525"/>
            </a:xfrm>
            <a:prstGeom prst="rect">
              <a:avLst/>
            </a:prstGeom>
            <a:solidFill>
              <a:srgbClr val="7A022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ltGray">
            <a:xfrm>
              <a:off x="8496300" y="258763"/>
              <a:ext cx="322263" cy="258763"/>
            </a:xfrm>
            <a:prstGeom prst="rect">
              <a:avLst/>
            </a:prstGeom>
            <a:solidFill>
              <a:srgbClr val="AE13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841375" y="5877247"/>
            <a:ext cx="7978774" cy="26519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defRPr lang="en-AU" sz="1400" b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GB" dirty="0"/>
          </a:p>
        </p:txBody>
      </p:sp>
      <p:pic>
        <p:nvPicPr>
          <p:cNvPr id="6" name="BM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12064"/>
            <a:ext cx="2453400" cy="86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710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(with 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03575" y="506193"/>
            <a:ext cx="5614640" cy="762220"/>
          </a:xfrm>
          <a:noFill/>
        </p:spPr>
        <p:txBody>
          <a:bodyPr>
            <a:noAutofit/>
          </a:bodyPr>
          <a:lstStyle>
            <a:lvl1pPr algn="l">
              <a:defRPr sz="40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Agenda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 bwMode="gray">
          <a:xfrm>
            <a:off x="3203575" y="1628775"/>
            <a:ext cx="5614640" cy="4891748"/>
          </a:xfrm>
        </p:spPr>
        <p:txBody>
          <a:bodyPr anchor="ctr" anchorCtr="0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>
                <a:solidFill>
                  <a:schemeClr val="accent1"/>
                </a:solidFill>
              </a:defRPr>
            </a:lvl2pPr>
            <a:lvl3pPr>
              <a:spcBef>
                <a:spcPts val="30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buSzPct val="80000"/>
              <a:defRPr/>
            </a:lvl4pPr>
            <a:lvl5pPr>
              <a:spcBef>
                <a:spcPts val="0"/>
              </a:spcBef>
              <a:spcAft>
                <a:spcPts val="600"/>
              </a:spcAft>
              <a:defRPr>
                <a:solidFill>
                  <a:schemeClr val="tx2"/>
                </a:solidFill>
              </a:defRPr>
            </a:lvl5pPr>
            <a:lvl6pPr>
              <a:spcBef>
                <a:spcPts val="600"/>
              </a:spcBef>
              <a:defRPr/>
            </a:lvl6pPr>
            <a:lvl7pPr>
              <a:buAutoNum type="arabicPeriod"/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Body Text (Arial 20pt)</a:t>
            </a:r>
          </a:p>
          <a:p>
            <a:pPr lvl="1"/>
            <a:r>
              <a:rPr lang="en-US" dirty="0" smtClean="0"/>
              <a:t>Heading 1 (Arial 24pt)</a:t>
            </a:r>
          </a:p>
          <a:p>
            <a:pPr lvl="2"/>
            <a:r>
              <a:rPr lang="en-US" dirty="0" smtClean="0"/>
              <a:t>Bullet 1 (Arial 20pt)</a:t>
            </a:r>
          </a:p>
          <a:p>
            <a:pPr lvl="3"/>
            <a:r>
              <a:rPr lang="en-US" dirty="0" smtClean="0"/>
              <a:t>Bullet 2 (Arial </a:t>
            </a:r>
            <a:r>
              <a:rPr lang="en-US" smtClean="0"/>
              <a:t>20pt)</a:t>
            </a:r>
          </a:p>
          <a:p>
            <a:pPr lvl="4"/>
            <a:r>
              <a:rPr lang="en-US" smtClean="0"/>
              <a:t>Bullet 3 (Arial 18pt)</a:t>
            </a:r>
            <a:endParaRPr lang="en-US" dirty="0" smtClean="0"/>
          </a:p>
          <a:p>
            <a:pPr lvl="5"/>
            <a:r>
              <a:rPr lang="en-US" dirty="0" smtClean="0"/>
              <a:t>Heading 2 (Arial 20pt)</a:t>
            </a:r>
          </a:p>
          <a:p>
            <a:pPr lvl="6"/>
            <a:r>
              <a:rPr lang="en-US" dirty="0" smtClean="0"/>
              <a:t>Number Bullet (Arial 20pt)</a:t>
            </a:r>
          </a:p>
          <a:p>
            <a:pPr lvl="7"/>
            <a:r>
              <a:rPr lang="en-US" dirty="0" smtClean="0"/>
              <a:t>Alpha </a:t>
            </a:r>
            <a:r>
              <a:rPr lang="en-US" smtClean="0"/>
              <a:t>Bullet 1 (Arial 20pt)</a:t>
            </a:r>
          </a:p>
          <a:p>
            <a:pPr lvl="8"/>
            <a:r>
              <a:rPr lang="en-US" smtClean="0"/>
              <a:t>Alpha Bullet 2 (Arial 18pt)</a:t>
            </a:r>
            <a:endParaRPr lang="en-AU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2971800" cy="6858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234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523874"/>
            <a:ext cx="8496300" cy="74488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BM Presentation Template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323850" y="1628775"/>
            <a:ext cx="8496300" cy="4537075"/>
          </a:xfrm>
        </p:spPr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 marL="360000" indent="-360000">
              <a:buClr>
                <a:srgbClr val="5F5F5F"/>
              </a:buClr>
              <a:buFont typeface="Wingdings" panose="05000000000000000000" pitchFamily="2" charset="2"/>
              <a:buChar char="§"/>
              <a:defRPr/>
            </a:lvl3pPr>
            <a:lvl4pPr marL="720000" indent="-360000">
              <a:buClr>
                <a:srgbClr val="5F5F5F"/>
              </a:buClr>
              <a:buFont typeface="Wingdings" panose="05000000000000000000" pitchFamily="2" charset="2"/>
              <a:buChar char="§"/>
              <a:defRPr/>
            </a:lvl4pPr>
            <a:lvl5pPr>
              <a:defRPr baseline="0"/>
            </a:lvl5pPr>
            <a:lvl7pPr>
              <a:buAutoNum type="arabicPeriod"/>
              <a:defRPr/>
            </a:lvl7pPr>
            <a:lvl8pPr>
              <a:buAutoNum type="alphaLcParenR"/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Body Text (Arial 20pt)</a:t>
            </a:r>
          </a:p>
          <a:p>
            <a:pPr lvl="1"/>
            <a:r>
              <a:rPr lang="en-US" dirty="0" smtClean="0"/>
              <a:t>Heading 1 (Arial 24pt)</a:t>
            </a:r>
          </a:p>
          <a:p>
            <a:pPr lvl="2"/>
            <a:r>
              <a:rPr lang="en-US" dirty="0" smtClean="0"/>
              <a:t>Bullet 1 (Arial 20pt)</a:t>
            </a:r>
          </a:p>
          <a:p>
            <a:pPr lvl="3"/>
            <a:r>
              <a:rPr lang="en-US" dirty="0" smtClean="0"/>
              <a:t>Bullet 2 </a:t>
            </a:r>
            <a:r>
              <a:rPr lang="en-US" smtClean="0"/>
              <a:t>(Arial </a:t>
            </a:r>
            <a:r>
              <a:rPr lang="en-US" dirty="0" smtClean="0"/>
              <a:t>20pt)</a:t>
            </a:r>
          </a:p>
          <a:p>
            <a:pPr lvl="4"/>
            <a:r>
              <a:rPr lang="en-US" smtClean="0"/>
              <a:t>Bullet 3 (Arial 18pt)</a:t>
            </a:r>
          </a:p>
          <a:p>
            <a:pPr lvl="5"/>
            <a:r>
              <a:rPr lang="en-US" smtClean="0"/>
              <a:t>Heading </a:t>
            </a:r>
            <a:r>
              <a:rPr lang="en-US" dirty="0" smtClean="0"/>
              <a:t>2 (Arial 20pt)</a:t>
            </a:r>
          </a:p>
          <a:p>
            <a:pPr lvl="6"/>
            <a:r>
              <a:rPr lang="en-US" dirty="0" smtClean="0"/>
              <a:t>Number Bullet (Arial 20pt)</a:t>
            </a:r>
          </a:p>
          <a:p>
            <a:pPr lvl="7"/>
            <a:r>
              <a:rPr lang="en-US" dirty="0" smtClean="0"/>
              <a:t>Alpha </a:t>
            </a:r>
            <a:r>
              <a:rPr lang="en-US" smtClean="0"/>
              <a:t>Bullet 1 (Arial 20pt)</a:t>
            </a:r>
          </a:p>
          <a:p>
            <a:pPr lvl="8"/>
            <a:r>
              <a:rPr lang="en-US" smtClean="0"/>
              <a:t>Alpha Bullet 2 (Arial 18pt)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381000"/>
            <a:ext cx="8496300" cy="28733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867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two panel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523874"/>
            <a:ext cx="8496300" cy="74488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BM Presentation Template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323850" y="1628775"/>
            <a:ext cx="4104134" cy="4537075"/>
          </a:xfrm>
        </p:spPr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5pPr>
              <a:defRPr baseline="0"/>
            </a:lvl5pPr>
            <a:lvl7pPr marL="360000" marR="0" indent="-360000" algn="l" defTabSz="914400" rtl="0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600"/>
              </a:spcAft>
              <a:buClr>
                <a:srgbClr val="5F5F5F"/>
              </a:buClr>
              <a:buSzTx/>
              <a:buFont typeface="+mj-lt"/>
              <a:buAutoNum type="arabicPeriod"/>
              <a:tabLst/>
              <a:defRPr/>
            </a:lvl7pPr>
            <a:lvl8pPr marL="720000" indent="-360000">
              <a:buFont typeface="+mj-lt"/>
              <a:buAutoNum type="alphaLcParenR"/>
              <a:defRPr baseline="0"/>
            </a:lvl8pPr>
          </a:lstStyle>
          <a:p>
            <a:pPr lvl="0"/>
            <a:r>
              <a:rPr lang="en-US" dirty="0" smtClean="0"/>
              <a:t>Body Text (Arial 20pt)</a:t>
            </a:r>
          </a:p>
          <a:p>
            <a:pPr lvl="1"/>
            <a:r>
              <a:rPr lang="en-US" dirty="0" smtClean="0"/>
              <a:t>Heading 1 (Arial 24pt)</a:t>
            </a:r>
          </a:p>
          <a:p>
            <a:pPr lvl="2"/>
            <a:r>
              <a:rPr lang="en-US" dirty="0" smtClean="0"/>
              <a:t>Bullet 1 (Arial 20pt)</a:t>
            </a:r>
          </a:p>
          <a:p>
            <a:pPr lvl="3"/>
            <a:r>
              <a:rPr lang="en-US" dirty="0" smtClean="0"/>
              <a:t>Bullet 2 (Arial 20pt)</a:t>
            </a:r>
          </a:p>
          <a:p>
            <a:pPr lvl="4"/>
            <a:r>
              <a:rPr lang="en-US" smtClean="0"/>
              <a:t>Bullet 3 (Arial 18pt)</a:t>
            </a:r>
          </a:p>
          <a:p>
            <a:pPr lvl="5"/>
            <a:r>
              <a:rPr lang="en-US" smtClean="0"/>
              <a:t>Heading </a:t>
            </a:r>
            <a:r>
              <a:rPr lang="en-US" dirty="0" smtClean="0"/>
              <a:t>2 (Arial 20pt)</a:t>
            </a:r>
          </a:p>
          <a:p>
            <a:pPr lvl="6"/>
            <a:r>
              <a:rPr lang="en-US" dirty="0" smtClean="0"/>
              <a:t>Number Bullet (Arial 20pt)</a:t>
            </a:r>
          </a:p>
          <a:p>
            <a:pPr lvl="7"/>
            <a:r>
              <a:rPr lang="en-US" dirty="0" smtClean="0"/>
              <a:t>Alpha </a:t>
            </a:r>
            <a:r>
              <a:rPr lang="en-US" smtClean="0"/>
              <a:t>Bullet 1 (Arial 20pt)</a:t>
            </a:r>
          </a:p>
          <a:p>
            <a:pPr lvl="8"/>
            <a:r>
              <a:rPr lang="en-US" smtClean="0"/>
              <a:t>Alpha Bullet 2 (Arial 18pt)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4716016" y="1628775"/>
            <a:ext cx="4104134" cy="4537075"/>
          </a:xfrm>
        </p:spPr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5pPr>
              <a:defRPr/>
            </a:lvl5pPr>
            <a:lvl7pPr>
              <a:buAutoNum type="arabicPeriod"/>
              <a:defRPr/>
            </a:lvl7pPr>
            <a:lvl8pPr>
              <a:buAutoNum type="alphaLcParenR"/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Body Text (Arial 20pt)</a:t>
            </a:r>
          </a:p>
          <a:p>
            <a:pPr lvl="1"/>
            <a:r>
              <a:rPr lang="en-US" dirty="0" smtClean="0"/>
              <a:t>Heading 1 (Arial 24pt)</a:t>
            </a:r>
          </a:p>
          <a:p>
            <a:pPr lvl="2"/>
            <a:r>
              <a:rPr lang="en-US" dirty="0" smtClean="0"/>
              <a:t>Bullet 1 (Arial 20pt)</a:t>
            </a:r>
          </a:p>
          <a:p>
            <a:pPr lvl="3"/>
            <a:r>
              <a:rPr lang="en-US" dirty="0" smtClean="0"/>
              <a:t>Bullet 2 (Arial 20pt)</a:t>
            </a:r>
          </a:p>
          <a:p>
            <a:pPr lvl="4"/>
            <a:r>
              <a:rPr lang="en-US" smtClean="0"/>
              <a:t>Bullet 3 (Arial 18pt)</a:t>
            </a:r>
          </a:p>
          <a:p>
            <a:pPr lvl="5"/>
            <a:r>
              <a:rPr lang="en-US" smtClean="0"/>
              <a:t>Heading </a:t>
            </a:r>
            <a:r>
              <a:rPr lang="en-US" dirty="0" smtClean="0"/>
              <a:t>2 (Arial 20pt)</a:t>
            </a:r>
          </a:p>
          <a:p>
            <a:pPr lvl="6"/>
            <a:r>
              <a:rPr lang="en-US" dirty="0" smtClean="0"/>
              <a:t>Number Bullet (Arial 20pt)</a:t>
            </a:r>
          </a:p>
          <a:p>
            <a:pPr lvl="7"/>
            <a:r>
              <a:rPr lang="en-US" dirty="0" smtClean="0"/>
              <a:t>Alpha </a:t>
            </a:r>
            <a:r>
              <a:rPr lang="en-US" smtClean="0"/>
              <a:t>Bullet 1 (Arial 20pt)</a:t>
            </a:r>
          </a:p>
          <a:p>
            <a:pPr lvl="8"/>
            <a:r>
              <a:rPr lang="en-US" smtClean="0"/>
              <a:t>Alpha Bullet 2 (Arial 18pt)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381000"/>
            <a:ext cx="8496300" cy="28733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509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BM Presentation Template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381000"/>
            <a:ext cx="8496300" cy="28733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988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6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Bla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2644" y="4679779"/>
            <a:ext cx="2015902" cy="14760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 algn="ctr">
              <a:defRPr lang="en-US" sz="6600" b="1" i="0" smtClean="0">
                <a:solidFill>
                  <a:schemeClr val="bg1"/>
                </a:solidFill>
              </a:defRPr>
            </a:lvl1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n-US" smtClean="0"/>
              <a:t>#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13258" y="4679779"/>
            <a:ext cx="6635442" cy="14760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>
              <a:defRPr lang="en-GB" sz="3200" baseline="0">
                <a:solidFill>
                  <a:schemeClr val="bg1"/>
                </a:solidFill>
              </a:defRPr>
            </a:lvl1pPr>
          </a:lstStyle>
          <a:p>
            <a:pPr marL="0" lvl="0">
              <a:lnSpc>
                <a:spcPct val="10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87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Passionately glob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0" y="0"/>
            <a:ext cx="9148217" cy="6858000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-2644" y="4679779"/>
            <a:ext cx="2015902" cy="14760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 algn="ctr">
              <a:defRPr lang="en-US" sz="6600" b="1" i="0" smtClean="0">
                <a:solidFill>
                  <a:schemeClr val="bg1"/>
                </a:solidFill>
              </a:defRPr>
            </a:lvl1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n-US" smtClean="0"/>
              <a:t>#</a:t>
            </a: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 bwMode="gray">
          <a:xfrm>
            <a:off x="2013258" y="4679779"/>
            <a:ext cx="6635442" cy="14760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square" lIns="144000" tIns="72000" rIns="144000" bIns="72000" rtlCol="0" anchor="ctr" anchorCtr="0">
            <a:noAutofit/>
          </a:bodyPr>
          <a:lstStyle>
            <a:lvl1pPr>
              <a:defRPr lang="en-GB" sz="3200" baseline="0">
                <a:solidFill>
                  <a:schemeClr val="bg1"/>
                </a:solidFill>
              </a:defRPr>
            </a:lvl1pPr>
          </a:lstStyle>
          <a:p>
            <a:pPr marL="0" lvl="0">
              <a:lnSpc>
                <a:spcPct val="10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21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gray">
          <a:xfrm>
            <a:off x="8892480" y="6472138"/>
            <a:ext cx="249927" cy="199586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850" y="517524"/>
            <a:ext cx="8490231" cy="75123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smtClean="0"/>
              <a:t>Title (Arial 30pt)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3850" y="1628775"/>
            <a:ext cx="8490231" cy="45370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Body Text (Arial 20pt)</a:t>
            </a:r>
          </a:p>
          <a:p>
            <a:pPr lvl="1"/>
            <a:r>
              <a:rPr lang="en-US" dirty="0" smtClean="0"/>
              <a:t>Heading 1 (Arial 24pt)</a:t>
            </a:r>
          </a:p>
          <a:p>
            <a:pPr lvl="2"/>
            <a:r>
              <a:rPr lang="en-US" dirty="0" smtClean="0"/>
              <a:t>Bullet 1 (Arial 20pt)</a:t>
            </a:r>
          </a:p>
          <a:p>
            <a:pPr lvl="3"/>
            <a:r>
              <a:rPr lang="en-US" dirty="0" smtClean="0"/>
              <a:t>Bullet 2 (Arial </a:t>
            </a:r>
            <a:r>
              <a:rPr lang="en-US" smtClean="0"/>
              <a:t>20pt)</a:t>
            </a:r>
          </a:p>
          <a:p>
            <a:pPr lvl="4"/>
            <a:r>
              <a:rPr lang="en-US" smtClean="0"/>
              <a:t>Bullet 3 (Arial 18pt)</a:t>
            </a:r>
          </a:p>
          <a:p>
            <a:pPr lvl="5"/>
            <a:r>
              <a:rPr lang="en-US" smtClean="0"/>
              <a:t>Heading </a:t>
            </a:r>
            <a:r>
              <a:rPr lang="en-US" dirty="0" smtClean="0"/>
              <a:t>2 (Arial 20pt)</a:t>
            </a:r>
          </a:p>
          <a:p>
            <a:pPr lvl="6"/>
            <a:r>
              <a:rPr lang="en-US" dirty="0" smtClean="0"/>
              <a:t>Number Bullet (Arial 20pt)</a:t>
            </a:r>
          </a:p>
          <a:p>
            <a:pPr lvl="7"/>
            <a:r>
              <a:rPr lang="en-US" dirty="0" smtClean="0"/>
              <a:t>Alpha </a:t>
            </a:r>
            <a:r>
              <a:rPr lang="en-US" smtClean="0"/>
              <a:t>Bullet 1 (Arial 20pt)</a:t>
            </a:r>
          </a:p>
          <a:p>
            <a:pPr lvl="8"/>
            <a:r>
              <a:rPr lang="en-US" smtClean="0"/>
              <a:t>Alpha Bullet 2 (18pt)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130922" y="6515916"/>
            <a:ext cx="2880000" cy="19685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AU" dirty="0" smtClean="0"/>
              <a:t>BM Presentation Template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317032" y="6517589"/>
            <a:ext cx="497049" cy="19517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smtClean="0">
                <a:solidFill>
                  <a:schemeClr val="tx2"/>
                </a:solidFill>
              </a:defRPr>
            </a:lvl1pPr>
          </a:lstStyle>
          <a:p>
            <a:fld id="{B511D280-0087-4025-85DC-7A4BA4039648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23850" y="1412776"/>
            <a:ext cx="8496623" cy="0"/>
          </a:xfrm>
          <a:prstGeom prst="line">
            <a:avLst/>
          </a:prstGeom>
          <a:ln w="12700" cap="rnd">
            <a:solidFill>
              <a:schemeClr val="accent1"/>
            </a:solidFill>
            <a:prstDash val="solid"/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MDisclaimer"/>
          <p:cNvSpPr txBox="1"/>
          <p:nvPr userDrawn="1"/>
        </p:nvSpPr>
        <p:spPr>
          <a:xfrm>
            <a:off x="328918" y="6552009"/>
            <a:ext cx="783336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800" smtClean="0">
                <a:solidFill>
                  <a:schemeClr val="tx2"/>
                </a:solidFill>
              </a:rPr>
              <a:t>© 2018 Studio Professionale Associato a Baker &amp; McKenzie</a:t>
            </a:r>
            <a:endParaRPr lang="en-AU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6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76" r:id="rId2"/>
    <p:sldLayoutId id="2147483700" r:id="rId3"/>
    <p:sldLayoutId id="2147483660" r:id="rId4"/>
    <p:sldLayoutId id="2147483680" r:id="rId5"/>
    <p:sldLayoutId id="2147483671" r:id="rId6"/>
    <p:sldLayoutId id="2147483704" r:id="rId7"/>
    <p:sldLayoutId id="2147483705" r:id="rId8"/>
    <p:sldLayoutId id="2147483674" r:id="rId9"/>
    <p:sldLayoutId id="2147483690" r:id="rId10"/>
    <p:sldLayoutId id="2147483692" r:id="rId11"/>
    <p:sldLayoutId id="2147483693" r:id="rId12"/>
    <p:sldLayoutId id="2147483677" r:id="rId13"/>
    <p:sldLayoutId id="2147483649" r:id="rId14"/>
    <p:sldLayoutId id="2147483706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1"/>
        </a:buClr>
        <a:buFont typeface="Arial" pitchFamily="34" charset="0"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tx1"/>
        </a:buClr>
        <a:buFont typeface="Arial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360000" indent="-360000" algn="l" defTabSz="914400" rtl="0" eaLnBrk="1" latinLnBrk="0" hangingPunct="1">
        <a:lnSpc>
          <a:spcPct val="95000"/>
        </a:lnSpc>
        <a:spcBef>
          <a:spcPts val="30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36000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080000" indent="-36000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1800" b="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rgbClr val="5F5F5F"/>
        </a:buClr>
        <a:buFont typeface="+mj-lt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360000" indent="-360000" algn="l" defTabSz="914400" rtl="0" eaLnBrk="1" latinLnBrk="0" hangingPunct="1">
        <a:lnSpc>
          <a:spcPct val="95000"/>
        </a:lnSpc>
        <a:spcBef>
          <a:spcPts val="300"/>
        </a:spcBef>
        <a:spcAft>
          <a:spcPts val="600"/>
        </a:spcAft>
        <a:buClr>
          <a:srgbClr val="5F5F5F"/>
        </a:buClr>
        <a:buFont typeface="+mj-lt"/>
        <a:buAutoNum type="arabicPeriod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0" indent="-36000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Font typeface="+mj-lt"/>
        <a:buAutoNum type="alphaLcParenR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1080000" indent="-36000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Font typeface="+mj-lt"/>
        <a:buAutoNum type="romanLcPeriod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9" b="10309"/>
          <a:stretch>
            <a:fillRect/>
          </a:stretch>
        </p:blipFill>
        <p:spPr/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347604" y="1447800"/>
            <a:ext cx="5462302" cy="648047"/>
          </a:xfrm>
        </p:spPr>
        <p:txBody>
          <a:bodyPr/>
          <a:lstStyle/>
          <a:p>
            <a:r>
              <a:rPr lang="it-IT"/>
              <a:t>Avv. Riccardo Pennisi</a:t>
            </a:r>
            <a:endParaRPr lang="it-IT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mtClean="0">
                <a:solidFill>
                  <a:srgbClr val="EE3135"/>
                </a:solidFill>
              </a:rPr>
              <a:t>Concorrenz@ - Milano</a:t>
            </a:r>
            <a:r>
              <a:rPr lang="en-GB">
                <a:solidFill>
                  <a:srgbClr val="EE3135"/>
                </a:solidFill>
              </a:rPr>
              <a:t>, 28 marzo</a:t>
            </a:r>
          </a:p>
          <a:p>
            <a:pPr>
              <a:lnSpc>
                <a:spcPct val="90000"/>
              </a:lnSpc>
            </a:pPr>
            <a:endParaRPr lang="it-IT" dirty="0"/>
          </a:p>
        </p:txBody>
      </p:sp>
      <p:sp>
        <p:nvSpPr>
          <p:cNvPr id="6" name="Title 2"/>
          <p:cNvSpPr txBox="1">
            <a:spLocks/>
          </p:cNvSpPr>
          <p:nvPr/>
        </p:nvSpPr>
        <p:spPr bwMode="gray">
          <a:xfrm>
            <a:off x="3352800" y="647329"/>
            <a:ext cx="5468888" cy="6480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3000" b="0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smtClean="0"/>
              <a:t>Abuso del diritto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80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88963"/>
            <a:ext cx="7988300" cy="78898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76400"/>
            <a:ext cx="7988300" cy="4419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>
              <a:buFont typeface="Wingdings" pitchFamily="2" charset="2"/>
              <a:buChar char="Ø"/>
            </a:pPr>
            <a:r>
              <a:rPr lang="it-IT" altLang="it-IT" sz="1800" b="1" i="1" smtClean="0"/>
              <a:t> </a:t>
            </a:r>
            <a:r>
              <a:rPr lang="it-IT" altLang="it-IT" b="1" i="1" smtClean="0"/>
              <a:t>Tema sempre più attuale. Diversi casi in pochi anni:</a:t>
            </a:r>
          </a:p>
          <a:p>
            <a:pPr lvl="3">
              <a:buFont typeface="Wingdings" pitchFamily="2" charset="2"/>
              <a:buChar char="Ø"/>
            </a:pPr>
            <a:endParaRPr lang="it-IT" altLang="it-IT" sz="1800" b="1" i="1" smtClean="0"/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Mercato del cartongesso (2010)</a:t>
            </a:r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Ratiopharm / Pfizer (2012)</a:t>
            </a:r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Esselunga </a:t>
            </a:r>
            <a:r>
              <a:rPr lang="it-IT" altLang="it-IT" sz="1800" b="1" i="1" smtClean="0"/>
              <a:t>/ Unicoop Tirreno ed Esselunga Coop Estense (2012)</a:t>
            </a:r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SEA / Convenzione ATA (2015)</a:t>
            </a:r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CONAI – Gestione rifiuti da imballaggi di plastica (2015)</a:t>
            </a:r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Incremento prezzi farmaci Aspen (2016)</a:t>
            </a:r>
          </a:p>
          <a:p>
            <a:pPr lvl="3">
              <a:buFont typeface="Wingdings" pitchFamily="2" charset="2"/>
              <a:buChar char="Ø"/>
            </a:pPr>
            <a:r>
              <a:rPr lang="it-IT" altLang="it-IT" sz="1800" b="1" i="1" smtClean="0"/>
              <a:t>Condotte fibra Telecom Italia (in corso)</a:t>
            </a:r>
          </a:p>
          <a:p>
            <a:pPr marL="360000" lvl="3" indent="0">
              <a:buNone/>
            </a:pPr>
            <a:endParaRPr lang="it-IT" altLang="it-IT" sz="1800" b="1" smtClean="0"/>
          </a:p>
          <a:p>
            <a:pPr algn="just">
              <a:buFont typeface="Wingdings" pitchFamily="2" charset="2"/>
              <a:buChar char="Ø"/>
            </a:pPr>
            <a:r>
              <a:rPr lang="it-IT" altLang="it-IT" sz="1800" b="1" smtClean="0"/>
              <a:t> </a:t>
            </a:r>
            <a:r>
              <a:rPr lang="it-IT" altLang="it-IT" b="1" cap="all" smtClean="0"/>
              <a:t>D</a:t>
            </a:r>
            <a:r>
              <a:rPr lang="it-IT" altLang="it-IT" b="1" smtClean="0"/>
              <a:t>opo questi casi, è ormai chiaro quando si configura un abuso del diritto. O no?</a:t>
            </a:r>
            <a:endParaRPr lang="it-IT" altLang="it-IT" b="1" cap="all" smtClean="0"/>
          </a:p>
        </p:txBody>
      </p:sp>
      <p:sp>
        <p:nvSpPr>
          <p:cNvPr id="66564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4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88963"/>
            <a:ext cx="7988300" cy="78898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981200"/>
            <a:ext cx="7988300" cy="3429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 marL="0" lvl="3" indent="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it-IT" altLang="it-IT" b="1"/>
              <a:t>L’abuso del diritto non è una creazione dell’AGCM. Esempi nel diritto tributario, nel diritto civile, societario. Abbiamo anche esempi di abusi </a:t>
            </a:r>
            <a:r>
              <a:rPr lang="it-IT" altLang="it-IT" b="1" smtClean="0"/>
              <a:t>civil-processualistici</a:t>
            </a:r>
          </a:p>
          <a:p>
            <a:pPr marL="0" lvl="3" indent="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it-IT" altLang="it-IT" sz="900" b="1"/>
          </a:p>
          <a:p>
            <a:pPr algn="just">
              <a:buFont typeface="Wingdings" pitchFamily="2" charset="2"/>
              <a:buChar char="Ø"/>
            </a:pPr>
            <a:r>
              <a:rPr lang="it-IT" altLang="it-IT" sz="1800" b="1" i="1" smtClean="0"/>
              <a:t> </a:t>
            </a:r>
            <a:r>
              <a:rPr lang="it-IT" altLang="it-IT" b="1"/>
              <a:t>Alcuni punti che emergono dalla casistica AGCM</a:t>
            </a:r>
          </a:p>
          <a:p>
            <a:pPr algn="just">
              <a:buFont typeface="Wingdings" pitchFamily="2" charset="2"/>
              <a:buChar char="Ø"/>
            </a:pPr>
            <a:endParaRPr lang="it-IT" altLang="it-IT" sz="900" b="1" smtClean="0"/>
          </a:p>
          <a:p>
            <a:pPr lvl="3" algn="just">
              <a:buFont typeface="Wingdings" pitchFamily="2" charset="2"/>
              <a:buChar char="Ø"/>
            </a:pPr>
            <a:r>
              <a:rPr lang="it-IT" altLang="it-IT" sz="1800" b="1"/>
              <a:t>Quando un diritto viene usato in maniera strumentale? Utilizzo non coerente con il fine per il quale l’ordinamento lo riconosce</a:t>
            </a:r>
          </a:p>
          <a:p>
            <a:pPr lvl="3" algn="just">
              <a:buFont typeface="Wingdings" pitchFamily="2" charset="2"/>
              <a:buChar char="Ø"/>
            </a:pPr>
            <a:r>
              <a:rPr lang="it-IT" altLang="it-IT" sz="1800" b="1" smtClean="0"/>
              <a:t>Mancanza </a:t>
            </a:r>
            <a:r>
              <a:rPr lang="it-IT" altLang="it-IT" sz="1800" b="1"/>
              <a:t>di spiegazioni alternative all’esistenza </a:t>
            </a:r>
            <a:r>
              <a:rPr lang="it-IT" altLang="it-IT" sz="1800" b="1" smtClean="0"/>
              <a:t>dell’abuso</a:t>
            </a:r>
          </a:p>
          <a:p>
            <a:pPr lvl="3" algn="just">
              <a:buFont typeface="Wingdings" pitchFamily="2" charset="2"/>
              <a:buChar char="Ø"/>
            </a:pPr>
            <a:r>
              <a:rPr lang="it-IT" altLang="it-IT" sz="1800" b="1"/>
              <a:t>Rilevanza data a circostanze </a:t>
            </a:r>
            <a:r>
              <a:rPr lang="it-IT" altLang="it-IT" sz="1800" b="1" smtClean="0"/>
              <a:t>fattuali ed a documentazione interna</a:t>
            </a:r>
            <a:endParaRPr lang="it-IT" altLang="it-IT" sz="1800" b="1"/>
          </a:p>
          <a:p>
            <a:pPr lvl="3" algn="just">
              <a:buFont typeface="Wingdings" pitchFamily="2" charset="2"/>
              <a:buChar char="Ø"/>
            </a:pPr>
            <a:r>
              <a:rPr lang="it-IT" altLang="it-IT" sz="1800" b="1" smtClean="0"/>
              <a:t>Utilizzo abusivo del contenzioso</a:t>
            </a:r>
            <a:endParaRPr lang="it-IT" altLang="it-IT" sz="1800" b="1"/>
          </a:p>
          <a:p>
            <a:pPr lvl="3">
              <a:buFont typeface="Wingdings" pitchFamily="2" charset="2"/>
              <a:buChar char="Ø"/>
            </a:pPr>
            <a:endParaRPr lang="it-IT" altLang="it-IT" sz="1800" b="1"/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83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88963"/>
            <a:ext cx="7988300" cy="78898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828800"/>
            <a:ext cx="7988300" cy="3429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 lvl="2" algn="just">
              <a:buFont typeface="Wingdings" pitchFamily="2" charset="2"/>
              <a:buChar char="Ø"/>
            </a:pPr>
            <a:r>
              <a:rPr lang="it-IT" altLang="it-IT" b="1" smtClean="0"/>
              <a:t>Quando un diritto viene usato in maniera strumentale? Utilizzo non coerente con il fine per il quale l’ordinamento lo riconosce</a:t>
            </a:r>
          </a:p>
          <a:p>
            <a:pPr lvl="2" algn="just">
              <a:buFont typeface="Wingdings" pitchFamily="2" charset="2"/>
              <a:buChar char="Ø"/>
            </a:pPr>
            <a:endParaRPr lang="it-IT" altLang="it-IT" sz="900" b="1" smtClean="0">
              <a:solidFill>
                <a:schemeClr val="tx1"/>
              </a:solidFill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it-IT" altLang="it-IT" sz="1800" b="1" smtClean="0"/>
              <a:t>AGCM stigmatizza l’uso «non comune» di un certo diritto</a:t>
            </a:r>
          </a:p>
          <a:p>
            <a:pPr lvl="3" algn="just">
              <a:buFont typeface="Wingdings" pitchFamily="2" charset="2"/>
              <a:buChar char="Ø"/>
            </a:pPr>
            <a:endParaRPr lang="it-IT" altLang="it-IT" sz="900" b="1" smtClean="0"/>
          </a:p>
          <a:p>
            <a:pPr lvl="4" algn="just">
              <a:buFont typeface="Wingdings" pitchFamily="2" charset="2"/>
              <a:buChar char="Ø"/>
            </a:pPr>
            <a:r>
              <a:rPr lang="it-IT" altLang="it-IT" b="1" smtClean="0">
                <a:solidFill>
                  <a:srgbClr val="FF0000"/>
                </a:solidFill>
              </a:rPr>
              <a:t>Sappiamo però che l’attività economica è libera e che l’esercizio dei diritti si può articolare in molteplici forme, non necessariamente «comuni»</a:t>
            </a:r>
          </a:p>
          <a:p>
            <a:pPr lvl="4" algn="just">
              <a:buFont typeface="Wingdings" pitchFamily="2" charset="2"/>
              <a:buChar char="Ø"/>
            </a:pPr>
            <a:endParaRPr lang="it-IT" altLang="it-IT" sz="900" b="1" smtClean="0">
              <a:solidFill>
                <a:srgbClr val="FF0000"/>
              </a:solidFill>
            </a:endParaRPr>
          </a:p>
          <a:p>
            <a:pPr lvl="4" algn="just">
              <a:buFont typeface="Wingdings" pitchFamily="2" charset="2"/>
              <a:buChar char="Ø"/>
            </a:pPr>
            <a:r>
              <a:rPr lang="it-IT" b="1">
                <a:solidFill>
                  <a:srgbClr val="FF0000"/>
                </a:solidFill>
              </a:rPr>
              <a:t>Ci sono poi dei diritti la cui funzione è proprio quella di escludere i terzi. Si può concepire un modo “abusivo” di escludere i terzi usando strumenti la cui FINALITA’ è l’esclusione? 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88963"/>
            <a:ext cx="7988300" cy="78898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905000"/>
            <a:ext cx="7988300" cy="3429000"/>
          </a:xfrm>
          <a:ln>
            <a:noFill/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 lvl="2" algn="just">
              <a:buFont typeface="Wingdings" pitchFamily="2" charset="2"/>
              <a:buChar char="Ø"/>
            </a:pPr>
            <a:r>
              <a:rPr lang="it-IT" altLang="it-IT" b="1" i="1" smtClean="0"/>
              <a:t> </a:t>
            </a:r>
            <a:r>
              <a:rPr lang="it-IT" altLang="it-IT" b="1"/>
              <a:t>Mancanza di spiegazioni alternative all’esistenza </a:t>
            </a:r>
            <a:r>
              <a:rPr lang="it-IT" altLang="it-IT" b="1" smtClean="0"/>
              <a:t>dell’abuso</a:t>
            </a:r>
          </a:p>
          <a:p>
            <a:pPr lvl="2" algn="just">
              <a:buFont typeface="Wingdings" pitchFamily="2" charset="2"/>
              <a:buChar char="Ø"/>
            </a:pPr>
            <a:endParaRPr lang="it-IT" altLang="it-IT" sz="900" b="1"/>
          </a:p>
          <a:p>
            <a:pPr marL="531450" lvl="2" indent="-171450" algn="just">
              <a:buFont typeface="Wingdings" panose="05000000000000000000" pitchFamily="2" charset="2"/>
              <a:buChar char="Ø"/>
            </a:pPr>
            <a:r>
              <a:rPr lang="it-IT" altLang="it-IT" sz="1800" b="1" smtClean="0"/>
              <a:t> AGCM entra nella valutazione della ragionevolezza economica dei comportamenti, per valutare se siano economicamente razionali o abusivi</a:t>
            </a:r>
          </a:p>
          <a:p>
            <a:pPr marL="531450" lvl="2" indent="-171450" algn="just">
              <a:buFont typeface="Wingdings" panose="05000000000000000000" pitchFamily="2" charset="2"/>
              <a:buChar char="Ø"/>
            </a:pPr>
            <a:endParaRPr lang="it-IT" altLang="it-IT" sz="900" b="1" smtClean="0"/>
          </a:p>
          <a:p>
            <a:pPr marL="891450" lvl="3" indent="-171450" algn="just">
              <a:buFont typeface="Wingdings" panose="05000000000000000000" pitchFamily="2" charset="2"/>
              <a:buChar char="Ø"/>
            </a:pPr>
            <a:r>
              <a:rPr lang="it-IT" altLang="it-IT" sz="1800" b="1" smtClean="0">
                <a:solidFill>
                  <a:srgbClr val="FF0000"/>
                </a:solidFill>
              </a:rPr>
              <a:t>Ma è un tema scivoloso, soprattutto se AGCM usa espressioni come «è poco plausibile»</a:t>
            </a:r>
          </a:p>
          <a:p>
            <a:pPr marL="891450" lvl="3" indent="-171450" algn="just">
              <a:buFont typeface="Wingdings" panose="05000000000000000000" pitchFamily="2" charset="2"/>
              <a:buChar char="Ø"/>
            </a:pPr>
            <a:endParaRPr lang="it-IT" altLang="it-IT" sz="900" b="1" smtClean="0">
              <a:solidFill>
                <a:srgbClr val="FF0000"/>
              </a:solidFill>
            </a:endParaRPr>
          </a:p>
          <a:p>
            <a:pPr marL="891450" lvl="3" indent="-171450" algn="just">
              <a:buFont typeface="Wingdings" panose="05000000000000000000" pitchFamily="2" charset="2"/>
              <a:buChar char="Ø"/>
            </a:pPr>
            <a:r>
              <a:rPr lang="it-IT" altLang="it-IT" sz="1800" b="1" smtClean="0">
                <a:solidFill>
                  <a:srgbClr val="FF0000"/>
                </a:solidFill>
              </a:rPr>
              <a:t>Viene dato effettivo rilievo alle dinamiche del mercato ed alla analisi economica?</a:t>
            </a:r>
          </a:p>
          <a:p>
            <a:pPr lvl="2" algn="just"/>
            <a:endParaRPr lang="it-IT" altLang="it-IT" sz="1800" smtClean="0"/>
          </a:p>
        </p:txBody>
      </p:sp>
      <p:sp>
        <p:nvSpPr>
          <p:cNvPr id="64516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3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88963"/>
            <a:ext cx="7988300" cy="78898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828800"/>
            <a:ext cx="7988300" cy="3429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 lvl="2" algn="just">
              <a:buFont typeface="Wingdings" pitchFamily="2" charset="2"/>
              <a:buChar char="Ø"/>
            </a:pPr>
            <a:r>
              <a:rPr lang="it-IT" altLang="it-IT" b="1" i="1" smtClean="0"/>
              <a:t> </a:t>
            </a:r>
            <a:r>
              <a:rPr lang="it-IT" altLang="it-IT" b="1"/>
              <a:t>Rilevanza data a circostanze fattuali ed a documentazione </a:t>
            </a:r>
            <a:r>
              <a:rPr lang="it-IT" altLang="it-IT" b="1" smtClean="0"/>
              <a:t>interna</a:t>
            </a:r>
          </a:p>
          <a:p>
            <a:pPr lvl="2" algn="just">
              <a:buFont typeface="Wingdings" pitchFamily="2" charset="2"/>
              <a:buChar char="Ø"/>
            </a:pPr>
            <a:endParaRPr lang="it-IT" altLang="it-IT" sz="900" b="1">
              <a:solidFill>
                <a:schemeClr val="tx1"/>
              </a:solidFill>
            </a:endParaRPr>
          </a:p>
          <a:p>
            <a:pPr marL="531450" lvl="2" indent="-171450" algn="just">
              <a:buFont typeface="Wingdings" panose="05000000000000000000" pitchFamily="2" charset="2"/>
              <a:buChar char="Ø"/>
            </a:pPr>
            <a:r>
              <a:rPr lang="it-IT" altLang="it-IT" sz="1800" b="1" smtClean="0"/>
              <a:t>Giusto </a:t>
            </a:r>
            <a:r>
              <a:rPr lang="it-IT" altLang="it-IT" sz="1800" b="1"/>
              <a:t>usare la documentazione interna. </a:t>
            </a:r>
            <a:r>
              <a:rPr lang="it-IT" altLang="it-IT" sz="1800" b="1" smtClean="0"/>
              <a:t>In alcuni casi essa può facilitare enormemente il compito dell’AGCM.</a:t>
            </a:r>
          </a:p>
          <a:p>
            <a:pPr marL="531450" lvl="2" indent="-171450" algn="just">
              <a:buFont typeface="Wingdings" panose="05000000000000000000" pitchFamily="2" charset="2"/>
              <a:buChar char="Ø"/>
            </a:pPr>
            <a:endParaRPr lang="it-IT" altLang="it-IT" sz="900" b="1" smtClean="0"/>
          </a:p>
          <a:p>
            <a:pPr marL="891450" lvl="3" indent="-171450" algn="just">
              <a:buFont typeface="Wingdings" panose="05000000000000000000" pitchFamily="2" charset="2"/>
              <a:buChar char="Ø"/>
            </a:pPr>
            <a:r>
              <a:rPr lang="it-IT" sz="1800" b="1" smtClean="0">
                <a:solidFill>
                  <a:srgbClr val="FF0000"/>
                </a:solidFill>
              </a:rPr>
              <a:t>Ma </a:t>
            </a:r>
            <a:r>
              <a:rPr lang="it-IT" sz="1800" b="1">
                <a:solidFill>
                  <a:srgbClr val="FF0000"/>
                </a:solidFill>
              </a:rPr>
              <a:t>che peso deve avere </a:t>
            </a:r>
            <a:r>
              <a:rPr lang="it-IT" sz="1800" b="1" smtClean="0">
                <a:solidFill>
                  <a:srgbClr val="FF0000"/>
                </a:solidFill>
              </a:rPr>
              <a:t>la documentazione interna?</a:t>
            </a:r>
          </a:p>
          <a:p>
            <a:pPr marL="891450" lvl="3" indent="-171450" algn="just">
              <a:buFont typeface="Wingdings" panose="05000000000000000000" pitchFamily="2" charset="2"/>
              <a:buChar char="Ø"/>
            </a:pPr>
            <a:endParaRPr lang="it-IT" sz="900" b="1" smtClean="0">
              <a:solidFill>
                <a:srgbClr val="FF0000"/>
              </a:solidFill>
            </a:endParaRPr>
          </a:p>
          <a:p>
            <a:pPr marL="891450" lvl="3" indent="-171450" algn="just">
              <a:buFont typeface="Wingdings" panose="05000000000000000000" pitchFamily="2" charset="2"/>
              <a:buChar char="Ø"/>
            </a:pPr>
            <a:r>
              <a:rPr lang="it-IT" sz="1800" b="1" cap="all" smtClean="0">
                <a:solidFill>
                  <a:srgbClr val="FF0000"/>
                </a:solidFill>
              </a:rPr>
              <a:t>è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sufficiente che all’interno della società circoli documentazione che valuta/enfatizza </a:t>
            </a:r>
            <a:r>
              <a:rPr lang="it-IT" sz="1800" b="1" smtClean="0">
                <a:solidFill>
                  <a:srgbClr val="FF0000"/>
                </a:solidFill>
              </a:rPr>
              <a:t>l’esclusione </a:t>
            </a:r>
            <a:r>
              <a:rPr lang="it-IT" sz="1800" b="1">
                <a:solidFill>
                  <a:srgbClr val="FF0000"/>
                </a:solidFill>
              </a:rPr>
              <a:t>dei concorrenti o il ritardo all’ingresso di concorrenti potenziali </a:t>
            </a:r>
            <a:r>
              <a:rPr lang="it-IT" sz="1800" b="1" smtClean="0">
                <a:solidFill>
                  <a:srgbClr val="FF0000"/>
                </a:solidFill>
              </a:rPr>
              <a:t>quale </a:t>
            </a:r>
            <a:r>
              <a:rPr lang="it-IT" sz="1800" b="1">
                <a:solidFill>
                  <a:srgbClr val="FF0000"/>
                </a:solidFill>
              </a:rPr>
              <a:t>uno dei possibili </a:t>
            </a:r>
            <a:r>
              <a:rPr lang="it-IT" sz="1800" b="1" smtClean="0">
                <a:solidFill>
                  <a:srgbClr val="FF0000"/>
                </a:solidFill>
              </a:rPr>
              <a:t>esiti?</a:t>
            </a:r>
            <a:endParaRPr lang="it-IT" sz="1800" b="1">
              <a:solidFill>
                <a:srgbClr val="FF0000"/>
              </a:solidFill>
            </a:endParaRPr>
          </a:p>
          <a:p>
            <a:pPr marL="531450" lvl="2" indent="-171450">
              <a:buFont typeface="Wingdings" panose="05000000000000000000" pitchFamily="2" charset="2"/>
              <a:buChar char="Ø"/>
            </a:pPr>
            <a:endParaRPr lang="it-IT" altLang="it-IT" sz="1800" b="1" smtClean="0"/>
          </a:p>
          <a:p>
            <a:pPr lvl="2" algn="just"/>
            <a:endParaRPr lang="it-IT" altLang="it-IT" sz="1800" smtClean="0"/>
          </a:p>
        </p:txBody>
      </p:sp>
      <p:sp>
        <p:nvSpPr>
          <p:cNvPr id="64516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665163"/>
            <a:ext cx="7988300" cy="70643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76400"/>
            <a:ext cx="7988300" cy="3429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 marL="0" lvl="3" indent="0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it-IT" altLang="it-IT" sz="1800" b="1" i="1" smtClean="0"/>
              <a:t> </a:t>
            </a:r>
            <a:r>
              <a:rPr lang="it-IT" altLang="it-IT" b="1"/>
              <a:t>Utilizzo abusivo del contenzioso</a:t>
            </a:r>
          </a:p>
          <a:p>
            <a:pPr>
              <a:buFont typeface="Wingdings" pitchFamily="2" charset="2"/>
              <a:buChar char="Ø"/>
            </a:pPr>
            <a:endParaRPr lang="it-IT" altLang="it-IT" sz="900" b="1" smtClean="0"/>
          </a:p>
          <a:p>
            <a:pPr lvl="3" algn="just">
              <a:buFont typeface="Wingdings" pitchFamily="2" charset="2"/>
              <a:buChar char="Ø"/>
            </a:pPr>
            <a:r>
              <a:rPr lang="it-IT" altLang="it-IT" sz="1800" b="1" i="1"/>
              <a:t>Sham litigation (espressione che usa la stessa AGCM</a:t>
            </a:r>
            <a:r>
              <a:rPr lang="it-IT" altLang="it-IT" sz="1800" b="1" i="1" smtClean="0"/>
              <a:t>)</a:t>
            </a:r>
          </a:p>
          <a:p>
            <a:pPr lvl="3" algn="just">
              <a:buFont typeface="Wingdings" pitchFamily="2" charset="2"/>
              <a:buChar char="Ø"/>
            </a:pPr>
            <a:endParaRPr lang="it-IT" altLang="it-IT" sz="900" b="1" i="1"/>
          </a:p>
          <a:p>
            <a:pPr lvl="4" algn="just">
              <a:buFont typeface="Wingdings" pitchFamily="2" charset="2"/>
              <a:buChar char="Ø"/>
            </a:pPr>
            <a:r>
              <a:rPr lang="it-IT" altLang="it-IT" b="1" smtClean="0">
                <a:solidFill>
                  <a:srgbClr val="FF0000"/>
                </a:solidFill>
              </a:rPr>
              <a:t>Posso commettere abuso perché agisco (o resisto, magari con domanda riconvenzionale) in giudizio?</a:t>
            </a:r>
          </a:p>
          <a:p>
            <a:pPr lvl="4" algn="just">
              <a:buFont typeface="Wingdings" pitchFamily="2" charset="2"/>
              <a:buChar char="Ø"/>
            </a:pPr>
            <a:endParaRPr lang="it-IT" altLang="it-IT" sz="900" b="1">
              <a:solidFill>
                <a:srgbClr val="FF0000"/>
              </a:solidFill>
            </a:endParaRPr>
          </a:p>
          <a:p>
            <a:pPr marL="1074738" lvl="3" indent="-355600" algn="just">
              <a:buFont typeface="Wingdings" panose="05000000000000000000" pitchFamily="2" charset="2"/>
              <a:buChar char="Ø"/>
            </a:pPr>
            <a:r>
              <a:rPr lang="it-IT" sz="1800" b="1">
                <a:solidFill>
                  <a:srgbClr val="FF0000"/>
                </a:solidFill>
              </a:rPr>
              <a:t>Per il diritto americano e in base alla giurisprudenza dell’UE, una delle caratteristiche della sham litigation (espressione che AGCM usa) è che essa sia oggettivamente priva di fondamento nel senso che è ragionevolmente irrealistico aspettarsi di vincere nel merito. A questo aspetto viene data sufficiente rilevanza?</a:t>
            </a:r>
            <a:endParaRPr lang="it-IT" altLang="it-IT" sz="1800" b="1">
              <a:solidFill>
                <a:srgbClr val="FF0000"/>
              </a:solidFill>
            </a:endParaRP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9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82613"/>
            <a:ext cx="7988300" cy="788987"/>
          </a:xfrm>
        </p:spPr>
        <p:txBody>
          <a:bodyPr/>
          <a:lstStyle/>
          <a:p>
            <a:r>
              <a:rPr lang="it-IT" altLang="it-IT" sz="2600" b="1" smtClean="0"/>
              <a:t>Abuso del diritto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A102C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it-IT" sz="1000" b="0" smtClean="0">
                <a:solidFill>
                  <a:srgbClr val="BA102C"/>
                </a:solidFill>
              </a:rPr>
              <a:t>					</a:t>
            </a:r>
            <a:endParaRPr lang="it-IT" altLang="it-IT" sz="1000" smtClean="0">
              <a:solidFill>
                <a:srgbClr val="BA102C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391886" y="1600200"/>
            <a:ext cx="7988300" cy="4800599"/>
          </a:xfrm>
          <a:prstGeom prst="rect">
            <a:avLst/>
          </a:prstGeom>
        </p:spPr>
        <p:txBody>
          <a:bodyPr vert="horz" lIns="0" tIns="0" rIns="0" bIns="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60000" indent="-360000" algn="l" defTabSz="914400" rtl="0" eaLnBrk="1" latinLnBrk="0" hangingPunct="1">
              <a:lnSpc>
                <a:spcPct val="95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720000" indent="-3600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3600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b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5F5F5F"/>
              </a:buClr>
              <a:buFont typeface="+mj-lt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360000" indent="-360000" algn="l" defTabSz="914400" rtl="0" eaLnBrk="1" latinLnBrk="0" hangingPunct="1">
              <a:lnSpc>
                <a:spcPct val="95000"/>
              </a:lnSpc>
              <a:spcBef>
                <a:spcPts val="300"/>
              </a:spcBef>
              <a:spcAft>
                <a:spcPts val="600"/>
              </a:spcAft>
              <a:buClr>
                <a:srgbClr val="5F5F5F"/>
              </a:buClr>
              <a:buFont typeface="+mj-lt"/>
              <a:buAutoNum type="arabicPeriod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0" indent="-3600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80000" indent="-3600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  <a:defRPr/>
            </a:pPr>
            <a:endParaRPr lang="it-IT" altLang="it-IT" sz="900" b="1" smtClean="0">
              <a:solidFill>
                <a:schemeClr val="tx1"/>
              </a:solidFill>
            </a:endParaRPr>
          </a:p>
          <a:p>
            <a:pPr>
              <a:buClrTx/>
              <a:buFont typeface="Wingdings" pitchFamily="2" charset="2"/>
              <a:buChar char="Ø"/>
              <a:defRPr/>
            </a:pPr>
            <a:r>
              <a:rPr lang="it-IT" altLang="it-IT" sz="2200" b="1" i="1" smtClean="0"/>
              <a:t>Alcuni dubbi di fondo</a:t>
            </a:r>
            <a:endParaRPr lang="it-IT" altLang="it-IT" sz="2200" b="1" smtClean="0"/>
          </a:p>
          <a:p>
            <a:pPr>
              <a:buFont typeface="Wingdings" pitchFamily="2" charset="2"/>
              <a:buChar char="Ø"/>
              <a:defRPr/>
            </a:pPr>
            <a:endParaRPr lang="it-IT" altLang="it-IT" sz="1000" b="1" smtClean="0">
              <a:solidFill>
                <a:schemeClr val="tx1"/>
              </a:solidFill>
            </a:endParaRP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it-IT" sz="1800"/>
              <a:t>Non mi pare ci sia un chiaro limite di demarcazione – e in effetti non è detto sia possibile identificarlo - per distinguere quando l’esercizio di un diritto è semplicemente tale </a:t>
            </a:r>
            <a:r>
              <a:rPr lang="it-IT" sz="1800" smtClean="0"/>
              <a:t>da </a:t>
            </a:r>
            <a:r>
              <a:rPr lang="it-IT" sz="1800"/>
              <a:t>quando è </a:t>
            </a:r>
            <a:r>
              <a:rPr lang="it-IT" sz="1800" smtClean="0"/>
              <a:t>abusivo </a:t>
            </a:r>
            <a:endParaRPr lang="it-IT" sz="1800"/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it-IT" sz="1800"/>
              <a:t>Definizioni del mercato da parte dell’AGCM inattaccabili? O in alcuni casi si definisce il mercato al fine di riscontrare la </a:t>
            </a:r>
            <a:r>
              <a:rPr lang="it-IT" sz="1800" smtClean="0"/>
              <a:t>dominanza? Perché utilizzando </a:t>
            </a:r>
            <a:r>
              <a:rPr lang="it-IT" sz="1800"/>
              <a:t>il concetto della “speciale responsabilità” il passo per sostenere che vi è stato un abuso del diritto (magari in un mercato contiguo) è breve. 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it-IT" sz="1800"/>
              <a:t>Non è che si rischia un “abuso” del concetto di speciale responsabilità? C’è il rischio che il concetto di abuso del diritto venga utilizzato per arrivare a pronunce di equità (o ad ottenere la presentazione di impegni)?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it-IT" sz="1800"/>
              <a:t>Per tutti questi motivi e per la particolare natura della fattispecie, lo standard probatorio dovrebbe essere particolarmente </a:t>
            </a:r>
            <a:r>
              <a:rPr lang="it-IT" sz="1800" smtClean="0"/>
              <a:t>elevato</a:t>
            </a:r>
            <a:endParaRPr lang="it-IT" sz="1800"/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it-IT" sz="1800"/>
              <a:t>Su questi temi mi pare che i giudici amministrativi si siano dimostrati piuttosto </a:t>
            </a:r>
            <a:r>
              <a:rPr lang="it-IT" sz="1800" smtClean="0"/>
              <a:t>timidi</a:t>
            </a:r>
            <a:endParaRPr lang="it-IT" sz="1800"/>
          </a:p>
          <a:p>
            <a:pPr lvl="2" algn="just">
              <a:defRPr/>
            </a:pPr>
            <a:endParaRPr lang="it-IT" altLang="it-IT" sz="1800" smtClean="0"/>
          </a:p>
        </p:txBody>
      </p:sp>
    </p:spTree>
    <p:extLst>
      <p:ext uri="{BB962C8B-B14F-4D97-AF65-F5344CB8AC3E}">
        <p14:creationId xmlns:p14="http://schemas.microsoft.com/office/powerpoint/2010/main" val="37461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7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355c3ce-e296-4a82-a8e4-440876436ce4"/>
</p:tagLst>
</file>

<file path=ppt/theme/theme1.xml><?xml version="1.0" encoding="utf-8"?>
<a:theme xmlns:a="http://schemas.openxmlformats.org/drawingml/2006/main" name="BM Presentation Template">
  <a:themeElements>
    <a:clrScheme name="B&amp;M">
      <a:dk1>
        <a:srgbClr val="000000"/>
      </a:dk1>
      <a:lt1>
        <a:srgbClr val="FFFFFF"/>
      </a:lt1>
      <a:dk2>
        <a:srgbClr val="5F5F5F"/>
      </a:dk2>
      <a:lt2>
        <a:srgbClr val="C2C3C4"/>
      </a:lt2>
      <a:accent1>
        <a:srgbClr val="EE3135"/>
      </a:accent1>
      <a:accent2>
        <a:srgbClr val="AE132A"/>
      </a:accent2>
      <a:accent3>
        <a:srgbClr val="7A0223"/>
      </a:accent3>
      <a:accent4>
        <a:srgbClr val="002856"/>
      </a:accent4>
      <a:accent5>
        <a:srgbClr val="F58220"/>
      </a:accent5>
      <a:accent6>
        <a:srgbClr val="007B66"/>
      </a:accent6>
      <a:hlink>
        <a:srgbClr val="0000FF"/>
      </a:hlink>
      <a:folHlink>
        <a:srgbClr val="800080"/>
      </a:folHlink>
    </a:clrScheme>
    <a:fontScheme name="B&amp;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3135"/>
        </a:solidFill>
        <a:ln w="12700">
          <a:solidFill>
            <a:srgbClr val="EE3135"/>
          </a:solidFill>
        </a:ln>
      </a:spPr>
      <a:bodyPr lIns="72000" tIns="72000" rIns="72000" bIns="72000" rtlCol="0" anchor="ctr"/>
      <a:lstStyle>
        <a:defPPr algn="ctr">
          <a:defRPr baseline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Firm Presentation (updated).pptx" id="{FE2B21A5-42C9-417D-A539-D2F28F8B6478}" vid="{9063D361-376E-4CDC-930A-01A84B3D10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Office PowerPoint</Application>
  <PresentationFormat>On-screen Show (4:3)</PresentationFormat>
  <Paragraphs>85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BM Presentation Template</vt:lpstr>
      <vt:lpstr>PowerPoint Presentation</vt:lpstr>
      <vt:lpstr>Abuso del diritto</vt:lpstr>
      <vt:lpstr>Abuso del diritto</vt:lpstr>
      <vt:lpstr>Abuso del diritto</vt:lpstr>
      <vt:lpstr>Abuso del diritto</vt:lpstr>
      <vt:lpstr>Abuso del diritto</vt:lpstr>
      <vt:lpstr>Abuso del diritto</vt:lpstr>
      <vt:lpstr>Abuso del diritto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BM</cp:lastModifiedBy>
  <cp:revision>15</cp:revision>
  <dcterms:modified xsi:type="dcterms:W3CDTF">2018-03-28T09:57:20Z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lobalTemplate">
    <vt:bool>true</vt:bool>
  </property>
  <property fmtid="{D5CDD505-2E9C-101B-9397-08002B2CF9AE}" pid="3" name="OfficeIni">
    <vt:lpwstr>Milan - ITALIAN.ini</vt:lpwstr>
  </property>
  <property fmtid="{D5CDD505-2E9C-101B-9397-08002B2CF9AE}" pid="4" name="BMPresentation">
    <vt:bool>true</vt:bool>
  </property>
</Properties>
</file>