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57" r:id="rId3"/>
    <p:sldId id="269" r:id="rId4"/>
    <p:sldId id="260" r:id="rId5"/>
    <p:sldId id="261" r:id="rId6"/>
    <p:sldId id="271" r:id="rId7"/>
    <p:sldId id="27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1"/>
    <p:restoredTop sz="96121"/>
  </p:normalViewPr>
  <p:slideViewPr>
    <p:cSldViewPr snapToGrid="0">
      <p:cViewPr varScale="1">
        <p:scale>
          <a:sx n="121" d="100"/>
          <a:sy n="121" d="100"/>
        </p:scale>
        <p:origin x="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2366B7-55C3-E167-070D-C302BBDF1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Questione da risolvere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DD1CBA-64E8-7849-647C-670FE58F6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807779"/>
            <a:ext cx="9980612" cy="41305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Come si configura l’</a:t>
            </a:r>
            <a:r>
              <a:rPr lang="it-IT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onere probatorio</a:t>
            </a: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nel </a:t>
            </a:r>
            <a:r>
              <a:rPr lang="it-IT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processo antitrust</a:t>
            </a: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it-IT" sz="2400" b="1" dirty="0"/>
          </a:p>
          <a:p>
            <a:pPr marL="0" indent="0">
              <a:buNone/>
            </a:pPr>
            <a:r>
              <a:rPr lang="it-IT" sz="2400" b="1" dirty="0"/>
              <a:t>E’ possibile </a:t>
            </a:r>
            <a:r>
              <a:rPr lang="it-IT" sz="2400" dirty="0"/>
              <a:t>per l’interessato –</a:t>
            </a:r>
            <a:r>
              <a:rPr lang="it-IT" sz="2000" dirty="0"/>
              <a:t>oltre a far valere il rispetto delle garanzie formali e procedimentali strumentali alla tutela della propria posizione giuridica e gli indici di eccesso di potere</a:t>
            </a:r>
            <a:r>
              <a:rPr lang="it-IT" sz="2400" dirty="0"/>
              <a:t>- </a:t>
            </a:r>
            <a:r>
              <a:rPr lang="it-IT" sz="2400" b="1" dirty="0"/>
              <a:t>contestare il nucleo dell’apprezzamento fatto dall’AGCM </a:t>
            </a:r>
            <a:r>
              <a:rPr lang="it-IT" sz="2400" dirty="0"/>
              <a:t>(</a:t>
            </a:r>
            <a:r>
              <a:rPr lang="it-IT" sz="2000" dirty="0"/>
              <a:t>ad es. censurando </a:t>
            </a:r>
            <a:r>
              <a:rPr lang="it-IT" sz="2000" dirty="0">
                <a:effectLst/>
                <a:ea typeface="Aptos" panose="020B0004020202020204" pitchFamily="34" charset="0"/>
              </a:rPr>
              <a:t>il modo in cui sono stati calcolati i costi fissi e i costi incrementali nel caso di prezzi predatori e di abuso escludente</a:t>
            </a:r>
            <a:r>
              <a:rPr lang="it-IT" sz="2400" dirty="0">
                <a:effectLst/>
                <a:ea typeface="Aptos" panose="020B0004020202020204" pitchFamily="34" charset="0"/>
              </a:rPr>
              <a:t>)</a:t>
            </a:r>
            <a:r>
              <a:rPr lang="it-IT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56650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89EBA6-7B76-AD52-B200-FD0A172BA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567" y="493986"/>
            <a:ext cx="10422046" cy="1411014"/>
          </a:xfrm>
        </p:spPr>
        <p:txBody>
          <a:bodyPr/>
          <a:lstStyle/>
          <a:p>
            <a:pPr algn="ctr"/>
            <a:r>
              <a:rPr lang="it-IT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Consiglio di Stato sez. VI,  n. 448/2023 (pratica commerciale scorretta): </a:t>
            </a:r>
            <a:br>
              <a:rPr lang="it-IT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1E9823-D793-4281-DCC5-4AA93DD63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566" y="1904999"/>
            <a:ext cx="10625958" cy="4779579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6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Dalla CTU emerge l’impossibilità di portare a termine gli accertamenti richiesti “sia per l'indisponibilità di alcuni dati tecnici essenziali, sia per l'intrinseca difficoltà dell'attività da svolgere”.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6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  “alla luce delle argomentate e convincenti considerazioni svolte dal perito d'ufficio, risulta evidente, come, nella fattispecie, siano </a:t>
            </a:r>
            <a:r>
              <a:rPr lang="it-IT" sz="6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oggettivamente impraticabili gli accertamenti necessari </a:t>
            </a:r>
            <a:r>
              <a:rPr lang="it-IT" sz="6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per affermare che gli aggiornamenti -OMISSIS- e seguenti abbiano prodotto gli ipotizzati effetti negativi sugli -OMISSIS- -OMISSIS-.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6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Il che conferma, ove ve ne fosse necessità, che nemmeno l'Autorità ha compiuto i suddetti accertamenti. </a:t>
            </a:r>
            <a:endParaRPr lang="it-IT" sz="68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6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 definitiva, la </a:t>
            </a:r>
            <a:r>
              <a:rPr lang="it-IT" sz="6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mancata dimostrazione </a:t>
            </a:r>
            <a:r>
              <a:rPr lang="it-IT" sz="6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che l'aggiornamento incriminato abbia prodotto effetti negativi sugli -OMISSIS- -OMISSIS-, </a:t>
            </a:r>
            <a:r>
              <a:rPr lang="it-IT" sz="6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priva di rilevanza tutti gli elementi indiziari raccolti dall'Autorità</a:t>
            </a:r>
            <a:r>
              <a:rPr lang="it-IT" sz="6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”.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358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80B5C9-313F-C6B8-4B90-C2B9F1B2D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Dati di diritto positivo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EC9793-CDCC-128A-286F-9DA361B6F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La</a:t>
            </a: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disciplina antitrust, europea e nazionale, descrive le condotte illecite in termini generali, ricorrendo a </a:t>
            </a:r>
            <a:r>
              <a:rPr lang="it-IT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clausole generali o concetti giuridici indeterminati </a:t>
            </a: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(ad es. sfruttamento abusivo, </a:t>
            </a:r>
            <a:r>
              <a:rPr lang="it-IT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mercato rilevante)</a:t>
            </a:r>
            <a:endParaRPr lang="it-IT" sz="2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Il deficit di determinatezza e di prevedibilità dovrebbe essere compensato dalla prassi davanti alle autorità e dagli orientamenti giurisprudenziali (ad </a:t>
            </a:r>
            <a:r>
              <a:rPr lang="it-IT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es. </a:t>
            </a:r>
            <a:r>
              <a:rPr lang="it-IT" sz="2400" dirty="0">
                <a:effectLst/>
                <a:ea typeface="Aptos" panose="020B0004020202020204" pitchFamily="34" charset="0"/>
              </a:rPr>
              <a:t>prezzi predatori e abuso di struttura</a:t>
            </a:r>
            <a:r>
              <a:rPr lang="it-IT" sz="2400" kern="100" dirty="0">
                <a:cs typeface="Times New Roman" panose="02020603050405020304" pitchFamily="18" charset="0"/>
              </a:rPr>
              <a:t>)</a:t>
            </a:r>
            <a:endParaRPr lang="it-IT" sz="2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2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126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80B5C9-313F-C6B8-4B90-C2B9F1B2D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Dati di diritto positivo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EC9793-CDCC-128A-286F-9DA361B6F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  <a:r>
              <a:rPr lang="it-IT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Il sindacato</a:t>
            </a: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del giudice del ricorso comporta la verifica diretta dei fatti posti a fondamento della decisione impugnata </a:t>
            </a:r>
          </a:p>
          <a:p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 </a:t>
            </a:r>
            <a:r>
              <a:rPr lang="it-IT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si estende anche ai profili tecnici che </a:t>
            </a:r>
            <a:r>
              <a:rPr lang="it-IT" sz="24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non</a:t>
            </a:r>
            <a:r>
              <a:rPr lang="it-IT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presentano un oggettivo margine di opinabilità</a:t>
            </a: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il cui esame sia necessario per giudicare la legittimità della decisione medesima”</a:t>
            </a:r>
            <a:r>
              <a:rPr lang="it-IT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 (a</a:t>
            </a: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rt. 7 del d.lgs. n. 3/2017) </a:t>
            </a:r>
            <a:endParaRPr lang="it-IT" sz="24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2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897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5E0D61-3722-2BD6-0F10-25F04586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2400" kern="100" dirty="0">
                <a:ea typeface="Aptos" panose="020B0004020202020204" pitchFamily="34" charset="0"/>
                <a:cs typeface="Times New Roman" panose="02020603050405020304" pitchFamily="18" charset="0"/>
              </a:rPr>
              <a:t>Q</a:t>
            </a: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uali sono i profili tecnici non opinabili che nel corso del processo possono essere messi nuovamente in discussione dall’impresa sanzionata?</a:t>
            </a:r>
            <a:b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82A24D-C8E5-C950-FE8F-BB6AF3742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>
              <a:effectLst/>
              <a:ea typeface="Aptos" panose="020B0004020202020204" pitchFamily="34" charset="0"/>
            </a:endParaRPr>
          </a:p>
          <a:p>
            <a:r>
              <a:rPr lang="it-IT" sz="2400" dirty="0">
                <a:effectLst/>
                <a:ea typeface="Aptos" panose="020B0004020202020204" pitchFamily="34" charset="0"/>
              </a:rPr>
              <a:t>Primo filone giurisprudenziale: </a:t>
            </a:r>
            <a:r>
              <a:rPr lang="it-IT" sz="2400" b="1" dirty="0">
                <a:effectLst/>
                <a:ea typeface="Aptos" panose="020B0004020202020204" pitchFamily="34" charset="0"/>
              </a:rPr>
              <a:t>sindacato di attendibilità</a:t>
            </a:r>
            <a:r>
              <a:rPr lang="it-IT" sz="2400" b="1" dirty="0">
                <a:effectLst/>
              </a:rPr>
              <a:t> </a:t>
            </a:r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Secondo filone giurisprudenziale: </a:t>
            </a:r>
            <a:r>
              <a:rPr lang="it-IT" sz="2400" b="1" dirty="0"/>
              <a:t>sindacato di maggiore attendibilità</a:t>
            </a:r>
          </a:p>
        </p:txBody>
      </p:sp>
    </p:spTree>
    <p:extLst>
      <p:ext uri="{BB962C8B-B14F-4D97-AF65-F5344CB8AC3E}">
        <p14:creationId xmlns:p14="http://schemas.microsoft.com/office/powerpoint/2010/main" val="4204925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FED55D-68FD-F0C4-4993-B4CB56A51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121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dirty="0">
                <a:effectLst/>
                <a:ea typeface="Aptos" panose="020B0004020202020204" pitchFamily="34" charset="0"/>
              </a:rPr>
              <a:t>Primo filone giurisprudenziale: </a:t>
            </a:r>
            <a:r>
              <a:rPr lang="it-IT" sz="2700" b="1" dirty="0">
                <a:effectLst/>
                <a:ea typeface="Aptos" panose="020B0004020202020204" pitchFamily="34" charset="0"/>
              </a:rPr>
              <a:t>sindacato di attendibilità</a:t>
            </a:r>
            <a:r>
              <a:rPr lang="it-IT" sz="2700" b="1" dirty="0">
                <a:effectLst/>
              </a:rPr>
              <a:t> </a:t>
            </a:r>
            <a:br>
              <a:rPr lang="it-IT" sz="3600" b="1" dirty="0">
                <a:effectLst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C4AECA-117F-DF3D-2A07-B0EC0BF41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262" y="1702676"/>
            <a:ext cx="10300138" cy="48662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>
                <a:effectLst/>
                <a:ea typeface="Aptos" panose="020B0004020202020204" pitchFamily="34" charset="0"/>
              </a:rPr>
              <a:t>I</a:t>
            </a:r>
            <a:r>
              <a:rPr lang="it-IT" sz="2000" dirty="0">
                <a:effectLst/>
                <a:ea typeface="Aptos" panose="020B0004020202020204" pitchFamily="34" charset="0"/>
              </a:rPr>
              <a:t>n caso di “valutazioni ed apprezzamenti che presentino un oggettivo margine di opinabilità (com'è per la definizione di mercato rilevante), </a:t>
            </a:r>
          </a:p>
          <a:p>
            <a:pPr marL="0" indent="0">
              <a:buNone/>
            </a:pPr>
            <a:endParaRPr lang="it-IT" sz="2000" dirty="0">
              <a:effectLst/>
              <a:ea typeface="Aptos" panose="020B0004020202020204" pitchFamily="34" charset="0"/>
            </a:endParaRPr>
          </a:p>
          <a:p>
            <a:pPr marL="0" indent="0">
              <a:buNone/>
            </a:pPr>
            <a:r>
              <a:rPr lang="it-IT" sz="2000" dirty="0">
                <a:effectLst/>
                <a:ea typeface="Aptos" panose="020B0004020202020204" pitchFamily="34" charset="0"/>
              </a:rPr>
              <a:t>lo scrutinio di legittimità s'invera in un </a:t>
            </a:r>
            <a:r>
              <a:rPr lang="it-IT" sz="2000" b="1" dirty="0">
                <a:effectLst/>
                <a:ea typeface="Aptos" panose="020B0004020202020204" pitchFamily="34" charset="0"/>
              </a:rPr>
              <a:t>controllo di logicità, coerenza e ragionevolezza</a:t>
            </a:r>
            <a:r>
              <a:rPr lang="it-IT" sz="2000" dirty="0">
                <a:effectLst/>
                <a:ea typeface="Aptos" panose="020B0004020202020204" pitchFamily="34" charset="0"/>
              </a:rPr>
              <a:t> di tale giudizio e nella verifica della non esorbitanza dai suddetti margini di opinabilità. </a:t>
            </a:r>
          </a:p>
          <a:p>
            <a:pPr marL="0" indent="0">
              <a:buNone/>
            </a:pPr>
            <a:endParaRPr lang="it-IT" sz="2000" dirty="0">
              <a:effectLst/>
              <a:ea typeface="Aptos" panose="020B0004020202020204" pitchFamily="34" charset="0"/>
            </a:endParaRPr>
          </a:p>
          <a:p>
            <a:pPr marL="0" indent="0">
              <a:buNone/>
            </a:pPr>
            <a:r>
              <a:rPr lang="it-IT" sz="2000" dirty="0">
                <a:ea typeface="Aptos" panose="020B0004020202020204" pitchFamily="34" charset="0"/>
              </a:rPr>
              <a:t>… L</a:t>
            </a:r>
            <a:r>
              <a:rPr lang="it-IT" sz="2000" dirty="0">
                <a:effectLst/>
                <a:ea typeface="Aptos" panose="020B0004020202020204" pitchFamily="34" charset="0"/>
              </a:rPr>
              <a:t>'individuazione del </a:t>
            </a:r>
            <a:r>
              <a:rPr lang="it-IT" sz="2000" b="1" dirty="0">
                <a:effectLst/>
                <a:ea typeface="Aptos" panose="020B0004020202020204" pitchFamily="34" charset="0"/>
              </a:rPr>
              <a:t>mercato rilevante</a:t>
            </a:r>
            <a:r>
              <a:rPr lang="it-IT" sz="2000" dirty="0">
                <a:effectLst/>
                <a:ea typeface="Aptos" panose="020B0004020202020204" pitchFamily="34" charset="0"/>
              </a:rPr>
              <a:t>, che identifica e delimita il contesto socioeconomico in cui opera l'impresa coinvolta nel procedimento innanzi all'AGCM, è riservata ad essa </a:t>
            </a:r>
          </a:p>
          <a:p>
            <a:pPr marL="0" indent="0">
              <a:buNone/>
            </a:pPr>
            <a:r>
              <a:rPr lang="it-IT" sz="2000" dirty="0">
                <a:effectLst/>
                <a:ea typeface="Aptos" panose="020B0004020202020204" pitchFamily="34" charset="0"/>
              </a:rPr>
              <a:t>e, di massima, il giudice amministrativo non vi si può sostituire, salvo che l'operato dell'Autorità presenti </a:t>
            </a:r>
            <a:r>
              <a:rPr lang="it-IT" sz="2000" b="1" dirty="0">
                <a:effectLst/>
                <a:ea typeface="Aptos" panose="020B0004020202020204" pitchFamily="34" charset="0"/>
              </a:rPr>
              <a:t>vizi di travisamento dei fatti, vizi logici e vizi di violazione di legge</a:t>
            </a:r>
            <a:r>
              <a:rPr lang="it-IT" sz="2000" dirty="0">
                <a:effectLst/>
                <a:ea typeface="Aptos" panose="020B0004020202020204" pitchFamily="34" charset="0"/>
              </a:rPr>
              <a:t>” (Cons. Stato, sez. VI, n. 1547/2020</a:t>
            </a:r>
            <a:r>
              <a:rPr lang="it-IT" sz="2000" dirty="0">
                <a:ea typeface="Aptos" panose="020B0004020202020204" pitchFamily="34" charset="0"/>
              </a:rPr>
              <a:t>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29108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A696C-786E-EC4E-50C8-EB55F0340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>
                <a:effectLst/>
                <a:ea typeface="Aptos" panose="020B0004020202020204" pitchFamily="34" charset="0"/>
              </a:rPr>
              <a:t>Primo filone giurisprudenziale: </a:t>
            </a:r>
            <a:r>
              <a:rPr lang="it-IT" sz="2400" b="1" dirty="0">
                <a:effectLst/>
                <a:ea typeface="Aptos" panose="020B0004020202020204" pitchFamily="34" charset="0"/>
              </a:rPr>
              <a:t>sindacato di attendibilità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45FB3-6094-93CA-DC22-8678FDC5B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276" y="2238702"/>
            <a:ext cx="10716336" cy="3672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“In presenza di più soluzioni tecniche alternative, tutte opinabili, </a:t>
            </a:r>
          </a:p>
          <a:p>
            <a:pPr marL="0" indent="0">
              <a:buNone/>
            </a:pP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quella contenuta nel provvedimento, una volta che ha superato il test di attendibilità intrinseca, </a:t>
            </a:r>
          </a:p>
          <a:p>
            <a:pPr marL="0" indent="0">
              <a:buNone/>
            </a:pP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deve essere </a:t>
            </a:r>
            <a:r>
              <a:rPr lang="it-IT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privilegiata</a:t>
            </a:r>
            <a:r>
              <a:rPr lang="it-IT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” (Parere dell’Ufficio Studi, Massimario e Formazione del Consiglio di Stato, 2017, p. 25)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68887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FED55D-68FD-F0C4-4993-B4CB56A51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121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700" dirty="0">
                <a:ea typeface="Aptos" panose="020B0004020202020204" pitchFamily="34" charset="0"/>
              </a:rPr>
              <a:t>Secondo</a:t>
            </a:r>
            <a:r>
              <a:rPr lang="it-IT" sz="2700" dirty="0">
                <a:effectLst/>
                <a:ea typeface="Aptos" panose="020B0004020202020204" pitchFamily="34" charset="0"/>
              </a:rPr>
              <a:t> filone giurisprudenziale: </a:t>
            </a:r>
            <a:r>
              <a:rPr lang="it-IT" sz="2700" b="1" dirty="0">
                <a:effectLst/>
                <a:ea typeface="Aptos" panose="020B0004020202020204" pitchFamily="34" charset="0"/>
              </a:rPr>
              <a:t>sindacato di maggiore attendibilità</a:t>
            </a:r>
            <a:r>
              <a:rPr lang="it-IT" sz="2700" b="1" dirty="0">
                <a:effectLst/>
              </a:rPr>
              <a:t> </a:t>
            </a:r>
            <a:br>
              <a:rPr lang="it-IT" sz="3600" b="1" dirty="0">
                <a:effectLst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C4AECA-117F-DF3D-2A07-B0EC0BF41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262" y="1702676"/>
            <a:ext cx="10300138" cy="48662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dirty="0">
                <a:ea typeface="Aptos" panose="020B0004020202020204" pitchFamily="34" charset="0"/>
              </a:rPr>
              <a:t>«</a:t>
            </a:r>
            <a:r>
              <a:rPr lang="it-IT" sz="2800" dirty="0">
                <a:effectLst/>
                <a:ea typeface="Aptos" panose="020B0004020202020204" pitchFamily="34" charset="0"/>
              </a:rPr>
              <a:t>A</a:t>
            </a: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nche quando la fattispecie punitiva contempla concetti giuridici indeterminati, </a:t>
            </a:r>
          </a:p>
          <a:p>
            <a:pPr marL="0" indent="0">
              <a:buNone/>
            </a:pP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il giudice </a:t>
            </a:r>
            <a:r>
              <a:rPr lang="it-IT" sz="2800" b="1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non deve limitarsi </a:t>
            </a: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 verificare se siffatta risposta rientri o meno nella ristretta gamma di risposte plausibili, ragionevoli e proporzionate, che possono essere date a quel problema alla luce della tecnica, delle scienze rilevanti e di tutti gli elementi di fatto, </a:t>
            </a:r>
          </a:p>
          <a:p>
            <a:pPr marL="0" indent="0">
              <a:buNone/>
            </a:pP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 quanto la sussunzione delle circostanze di fatto nel perimetro di estensione logica e semantica dei </a:t>
            </a:r>
            <a:r>
              <a:rPr lang="it-IT" sz="2800" b="1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concetti giuridici indeterminati </a:t>
            </a: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(ad esempio</a:t>
            </a:r>
            <a:r>
              <a:rPr lang="it-IT" sz="2800" b="1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quella del "mercato rilevante"</a:t>
            </a: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 è una </a:t>
            </a:r>
            <a:r>
              <a:rPr lang="it-IT" sz="2800" b="1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attività intellettiva ricompresa nell'interpretazione dei presupposti della fattispecie normativa</a:t>
            </a: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it-IT" sz="2800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…</a:t>
            </a: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la tutela giurisdizionale, per essere effettiva e rispettosa della garanzia della </a:t>
            </a:r>
            <a:r>
              <a:rPr lang="it-IT" sz="2800" b="1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parità delle armi</a:t>
            </a: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deve consentire al giudice un controllo penetrante attraverso la </a:t>
            </a:r>
            <a:r>
              <a:rPr lang="it-IT" sz="2800" b="1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piena e diretta verifica della quaestio </a:t>
            </a:r>
            <a:r>
              <a:rPr lang="it-IT" sz="2800" b="1" baseline="300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facti</a:t>
            </a:r>
            <a:r>
              <a:rPr lang="it-IT" sz="2800" b="1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28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sotto il profilo della sua intrinseca verità, per quanto, in senso epistemologico, controvertibile» (Cons. Stato, sez. VI, n. 3312/2023, che riprende Cons. Stato, sez. VI, n. 4990/2019)</a:t>
            </a:r>
            <a:endParaRPr lang="it-IT" sz="2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78104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375EF6-576E-2CA0-F861-B7159F87E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1959" y="620110"/>
            <a:ext cx="10022653" cy="1284890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ea typeface="Aptos" panose="020B0004020202020204" pitchFamily="34" charset="0"/>
              </a:rPr>
              <a:t>Secondo</a:t>
            </a:r>
            <a:r>
              <a:rPr lang="it-IT" sz="2800" dirty="0">
                <a:effectLst/>
                <a:ea typeface="Aptos" panose="020B0004020202020204" pitchFamily="34" charset="0"/>
              </a:rPr>
              <a:t> filone giurisprudenziale: </a:t>
            </a:r>
            <a:r>
              <a:rPr lang="it-IT" sz="2800" b="1" dirty="0">
                <a:effectLst/>
                <a:ea typeface="Aptos" panose="020B0004020202020204" pitchFamily="34" charset="0"/>
              </a:rPr>
              <a:t>sindacato di maggiore attendibilità</a:t>
            </a:r>
            <a:r>
              <a:rPr lang="it-IT" sz="2800" b="1" dirty="0">
                <a:effectLst/>
              </a:rPr>
              <a:t> </a:t>
            </a:r>
            <a:br>
              <a:rPr lang="it-IT" sz="2800" b="1" dirty="0">
                <a:effectLst/>
              </a:rPr>
            </a:br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2BED89-24D1-2F1F-AC6F-39D32A4A2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323" y="2217682"/>
            <a:ext cx="10279117" cy="427771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Il giudice non deve limitarsi a verificare se la valutazione tecnica compiuta dall’autorità rientri nella</a:t>
            </a:r>
            <a:r>
              <a:rPr lang="it-IT" sz="1600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gamma di soluzioni intrinsecamente attendibili, ma può spingersi oltre per accertare se essa è anche la valutazione maggiormente attendibile</a:t>
            </a:r>
            <a:r>
              <a:rPr lang="it-IT" sz="1600" kern="100" baseline="30000" dirty="0"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Solo se quella prescelta dall’A. </a:t>
            </a:r>
            <a:r>
              <a:rPr lang="it-I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è la più ragionevole</a:t>
            </a:r>
            <a:r>
              <a:rPr lang="it-IT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il provvedimento amministrativo è legittimo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Ciò significa che non che il giudice sostituisca aprioristicamente la propria valutazione a quella dell’amministrazione, ma che quest’ultima è </a:t>
            </a:r>
            <a:r>
              <a:rPr lang="it-I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messa su un piano di tendenziale parità rispetto alle valutazioni fornite dal ricorrente,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 la conseguenza che il giudice, confrontando valutazioni non coincidenti, è chiamato a stabilire quella che pare </a:t>
            </a:r>
            <a:r>
              <a:rPr lang="it-IT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meglio argomentata</a:t>
            </a:r>
            <a:r>
              <a:rPr lang="it-IT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oppure basata su dati empirici più solidi o sulla letteratura scientifica più accreditata</a:t>
            </a:r>
            <a:r>
              <a:rPr lang="it-IT" sz="1600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it-IT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60876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94AA15-2E16-2C80-BB77-93A956327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3600" dirty="0">
                <a:ea typeface="Aptos" panose="020B0004020202020204" pitchFamily="34" charset="0"/>
              </a:rPr>
              <a:t>Secondo</a:t>
            </a:r>
            <a:r>
              <a:rPr lang="it-IT" sz="3600" dirty="0">
                <a:effectLst/>
                <a:ea typeface="Aptos" panose="020B0004020202020204" pitchFamily="34" charset="0"/>
              </a:rPr>
              <a:t> filone giurisprudenziale: </a:t>
            </a:r>
            <a:r>
              <a:rPr lang="it-IT" sz="3600" b="1" dirty="0">
                <a:effectLst/>
                <a:ea typeface="Aptos" panose="020B0004020202020204" pitchFamily="34" charset="0"/>
              </a:rPr>
              <a:t>sindacato di maggiore attendibilità</a:t>
            </a:r>
            <a:r>
              <a:rPr lang="it-IT" sz="3600" b="1" dirty="0">
                <a:effectLst/>
              </a:rPr>
              <a:t> </a:t>
            </a:r>
            <a:br>
              <a:rPr lang="it-IT" sz="3600" b="1" dirty="0">
                <a:effectLst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36E6AF-5B45-C15D-E50C-43CF899A3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2" y="2165130"/>
            <a:ext cx="10537660" cy="374609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Il ricorrente ha così non solo la facoltà di censurare il rispetto delle garanzie formali e procedimentali strumentali e gli indici di eccesso di potere, ma anche </a:t>
            </a:r>
            <a:r>
              <a:rPr lang="it-IT" sz="18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l’onere, qualora intenda contestare il nucleo intrinseco dell’apprezza­mento complesso, “di metterne seriamente in discussione l’attendibilità tecnico-scientifica” </a:t>
            </a:r>
            <a:r>
              <a:rPr lang="it-IT" sz="18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(Cons. Stato, sez. VI,  n. 8167/2022).</a:t>
            </a:r>
            <a:endParaRPr lang="it-IT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dirty="0">
                <a:effectLst/>
                <a:ea typeface="Aptos" panose="020B0004020202020204" pitchFamily="34" charset="0"/>
              </a:rPr>
              <a:t>Di conseguenza, qualora quest’ultimo onere non venga assolto e si fronteggino solo opinioni divergenti, che paiano tutte parimenti plausibili, il giudice deve dare prevalenza alla posizione espressa dall’organo istituzionalmente investito della competenza ad adottare la decisione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4828874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120</TotalTime>
  <Words>1009</Words>
  <Application>Microsoft Macintosh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Aptos</vt:lpstr>
      <vt:lpstr>Arial</vt:lpstr>
      <vt:lpstr>Century Gothic</vt:lpstr>
      <vt:lpstr>Times New Roman</vt:lpstr>
      <vt:lpstr>Wingdings 3</vt:lpstr>
      <vt:lpstr>Filo</vt:lpstr>
      <vt:lpstr>Questione da risolvere</vt:lpstr>
      <vt:lpstr>Dati di diritto positivo</vt:lpstr>
      <vt:lpstr>Dati di diritto positivo</vt:lpstr>
      <vt:lpstr>Quali sono i profili tecnici non opinabili che nel corso del processo possono essere messi nuovamente in discussione dall’impresa sanzionata? </vt:lpstr>
      <vt:lpstr>Primo filone giurisprudenziale: sindacato di attendibilità  </vt:lpstr>
      <vt:lpstr>Primo filone giurisprudenziale: sindacato di attendibilità</vt:lpstr>
      <vt:lpstr>Secondo filone giurisprudenziale: sindacato di maggiore attendibilità  </vt:lpstr>
      <vt:lpstr>Secondo filone giurisprudenziale: sindacato di maggiore attendibilità  </vt:lpstr>
      <vt:lpstr>Secondo filone giurisprudenziale: sindacato di maggiore attendibilità  </vt:lpstr>
      <vt:lpstr>Consiglio di Stato sez. VI,  n. 448/2023 (pratica commerciale scorretta):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Margherita Maria Ramajoli</dc:creator>
  <cp:lastModifiedBy>Margherita Maria Ramajoli</cp:lastModifiedBy>
  <cp:revision>5</cp:revision>
  <dcterms:created xsi:type="dcterms:W3CDTF">2024-02-29T12:02:37Z</dcterms:created>
  <dcterms:modified xsi:type="dcterms:W3CDTF">2024-02-29T14:10:58Z</dcterms:modified>
</cp:coreProperties>
</file>