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299" r:id="rId3"/>
    <p:sldId id="438" r:id="rId4"/>
    <p:sldId id="436" r:id="rId5"/>
    <p:sldId id="439" r:id="rId6"/>
    <p:sldId id="441" r:id="rId7"/>
    <p:sldId id="440" r:id="rId8"/>
    <p:sldId id="442" r:id="rId9"/>
  </p:sldIdLst>
  <p:sldSz cx="9906000" cy="6858000" type="A4"/>
  <p:notesSz cx="9144000" cy="6858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/>
    <p:restoredTop sz="93969"/>
  </p:normalViewPr>
  <p:slideViewPr>
    <p:cSldViewPr>
      <p:cViewPr>
        <p:scale>
          <a:sx n="114" d="100"/>
          <a:sy n="114" d="100"/>
        </p:scale>
        <p:origin x="728" y="1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54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BECB798-D154-0152-BD26-3B021005D5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5850F800-DF69-0424-E011-CD697D103D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DEE355A1-A2FF-9812-4F7F-ACC5134A60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C31B2EFB-655F-7F58-6D4C-01FF850E4B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FCB9AC-085F-654D-8B8F-5BA3CB24A6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39948CB-A518-0EEE-986C-47082B29AE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69E3FF-97BC-05F1-129B-A1AE8B5A33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2C8B8038-CD51-228E-BF5C-F90EB7F77A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4625" y="514350"/>
            <a:ext cx="371475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E6BA86C-3F45-C686-F482-2B126A0AE8E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659949D-4B3E-824D-BA0C-A3BCDFD887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2143F5C-F5A3-EE68-E87C-CE294DF032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730988-F32C-8C4B-B22F-00CCC61CA1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847D8F96-C0A5-F04A-2D0C-D93E38010A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A2C9CA5-D52D-0540-93AB-A155AB4E9789}" type="slidenum">
              <a:rPr lang="it-IT" altLang="it-IT" sz="1200" smtClean="0"/>
              <a:pPr/>
              <a:t>1</a:t>
            </a:fld>
            <a:endParaRPr lang="it-IT" altLang="it-IT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EBA0BF6-66E2-4D35-E2E4-262AB37419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F079CAD-C95F-9B6A-1F95-82D2649F9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it-IT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DF2798A-C2D5-BEEE-DA3C-EFA8DAC05C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41192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63C93E-7E08-4BE3-892C-6135FCFE44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122489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472488" y="2387600"/>
            <a:ext cx="2114550" cy="3403600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125663" y="2387600"/>
            <a:ext cx="6194425" cy="34036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AA5484-4CDA-8DB0-77A3-74AB2B382E5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1243683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_PP_cover">
            <a:extLst>
              <a:ext uri="{FF2B5EF4-FFF2-40B4-BE49-F238E27FC236}">
                <a16:creationId xmlns:a16="http://schemas.microsoft.com/office/drawing/2014/main" id="{789DDD74-0854-0F54-BAF5-B70F517B6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39421" y="3181350"/>
            <a:ext cx="7518929" cy="6667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153179" y="2743200"/>
            <a:ext cx="7457017" cy="41910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51433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65633C-4DA6-3461-A7BD-CC6388F18E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2BB3A2-95D9-FF48-9F18-A41DE1185EB6}" type="datetime1">
              <a:rPr lang="it-IT" altLang="x-none"/>
              <a:pPr>
                <a:defRPr/>
              </a:pPr>
              <a:t>13/02/25</a:t>
            </a:fld>
            <a:endParaRPr lang="it-IT" altLang="x-non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20E516-FB35-C62B-B293-2927B727C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89D9EB-80C3-1C19-491C-24084EFDC8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18D3164-F52E-F245-8527-DD5F31A459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799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972FF4-774B-03D1-F07B-C9CE1F4FA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68479B1-1603-5440-AEEA-2428F2A78469}" type="datetime1">
              <a:rPr lang="it-IT" altLang="x-none"/>
              <a:pPr>
                <a:defRPr/>
              </a:pPr>
              <a:t>13/02/25</a:t>
            </a:fld>
            <a:endParaRPr lang="it-IT" altLang="x-non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12A034-6BDD-CBA2-A78A-F3C6C71B3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40BB4C-7574-55A4-1DCC-46A743E94F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F3C456C-47DB-5543-A9FF-8FFE737519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6621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8DBB56C-A42B-C875-7F19-C9BD7364F3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121357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4AE321-0E54-A011-A9B1-C5408BA428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4755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166938" y="3048000"/>
            <a:ext cx="413385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53188" y="3048000"/>
            <a:ext cx="413385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6C409E-0BB1-7879-9AE8-D154CE2142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264293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7E1B07C-1DEB-CDA0-E865-9347C06883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2854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9198EA7-8138-3536-548F-52997812F8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138484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68A34237-7EFC-9701-1FF6-B32A7E930A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119874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8490B6-5D2E-5675-9BA8-AFB22CBECF2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7348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BFE862-686C-6B50-C07A-F59133C233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73160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_PP_sezione">
            <a:extLst>
              <a:ext uri="{FF2B5EF4-FFF2-40B4-BE49-F238E27FC236}">
                <a16:creationId xmlns:a16="http://schemas.microsoft.com/office/drawing/2014/main" id="{F22717E2-C357-E114-4799-B47E4C24F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id="{D786A852-011B-A4A1-4512-C1B1E79A4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25663" y="2387600"/>
            <a:ext cx="8420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58852D5-32D8-4C1D-EEB4-11B35B642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66938" y="3048000"/>
            <a:ext cx="84201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1F8909-6136-262C-B908-C706489735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343650"/>
            <a:ext cx="5200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71B50"/>
                </a:solidFill>
                <a:latin typeface="Trebuchet MS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it-IT"/>
              <a:t>Dipartimento di Diritto privato e Storia del diritto</a:t>
            </a:r>
            <a:endParaRPr lang="it-IT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pitchFamily="-108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pitchFamily="-108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pitchFamily="-108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i="1">
          <a:solidFill>
            <a:srgbClr val="42424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424242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42424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42424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5944B29E-5B6C-1EC3-E767-B74F2ED6E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25663" y="2387600"/>
            <a:ext cx="8420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title style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42ACEECA-2885-23C3-8339-7BF9A4D17E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66938" y="3048000"/>
            <a:ext cx="84201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7" r:id="rId2"/>
    <p:sldLayoutId id="2147484298" r:id="rId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Arial" pitchFamily="1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Arial" pitchFamily="1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Arial" pitchFamily="1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Arial" pitchFamily="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424242"/>
          </a:solidFill>
          <a:latin typeface="Trebuchet MS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i="1">
          <a:solidFill>
            <a:srgbClr val="42424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424242"/>
          </a:solidFill>
          <a:latin typeface="Arial" pitchFamily="1" charset="0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424242"/>
          </a:solidFill>
          <a:latin typeface="Arial" pitchFamily="1" charset="0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424242"/>
          </a:solidFill>
          <a:latin typeface="Arial" pitchFamily="1" charset="0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Arial" pitchFamily="1" charset="0"/>
          <a:ea typeface="ＭＳ Ｐゴシック" pitchFamily="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24242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3855656A-FF0E-3BCB-4CA6-63B7425932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5445224"/>
            <a:ext cx="8382000" cy="1143000"/>
          </a:xfrm>
        </p:spPr>
        <p:txBody>
          <a:bodyPr/>
          <a:lstStyle/>
          <a:p>
            <a:pPr algn="ctr"/>
            <a:r>
              <a:rPr lang="it-IT" altLang="it-IT" sz="2400" b="1" dirty="0">
                <a:latin typeface="Gill Sans" panose="020B0502020104020203" pitchFamily="34" charset="-79"/>
                <a:ea typeface="ＭＳ Ｐゴシック" panose="020B0600070205080204" pitchFamily="34" charset="-128"/>
                <a:cs typeface="Gill Sans" panose="020B0502020104020203" pitchFamily="34" charset="-79"/>
              </a:rPr>
              <a:t>Concorrenze</a:t>
            </a:r>
            <a:br>
              <a:rPr lang="it-IT" altLang="it-IT" sz="2400" b="1" dirty="0">
                <a:latin typeface="Gill Sans" panose="020B0502020104020203" pitchFamily="34" charset="-79"/>
                <a:ea typeface="ＭＳ Ｐゴシック" panose="020B0600070205080204" pitchFamily="34" charset="-128"/>
                <a:cs typeface="Gill Sans" panose="020B0502020104020203" pitchFamily="34" charset="-79"/>
              </a:rPr>
            </a:br>
            <a:r>
              <a:rPr lang="it-IT" altLang="it-IT" sz="2400" b="1" dirty="0">
                <a:latin typeface="Gill Sans" panose="020B0502020104020203" pitchFamily="34" charset="-79"/>
                <a:ea typeface="ＭＳ Ｐゴシック" panose="020B0600070205080204" pitchFamily="34" charset="-128"/>
                <a:cs typeface="Gill Sans" panose="020B0502020104020203" pitchFamily="34" charset="-79"/>
              </a:rPr>
              <a:t>18 febbraio 2025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9A2B2CE3-DE86-499D-A7F2-A6E715FB3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849" y="2741612"/>
            <a:ext cx="87630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i="1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it-IT" altLang="it-IT" sz="2000" b="1" i="0" dirty="0">
              <a:latin typeface="Times New Roman" panose="02020603050405020304" pitchFamily="18" charset="0"/>
            </a:endParaRPr>
          </a:p>
          <a:p>
            <a:pPr algn="ctr"/>
            <a:r>
              <a:rPr lang="it-IT" altLang="it-IT" sz="2800" b="1" i="0" dirty="0">
                <a:latin typeface="Gill Sans" panose="020B0502020104020203" pitchFamily="34" charset="-79"/>
                <a:cs typeface="Gill Sans" panose="020B0502020104020203" pitchFamily="34" charset="-79"/>
              </a:rPr>
              <a:t>Dalle killer </a:t>
            </a:r>
            <a:r>
              <a:rPr lang="it-IT" altLang="it-IT" sz="2800" b="1" i="0" dirty="0" err="1">
                <a:latin typeface="Gill Sans" panose="020B0502020104020203" pitchFamily="34" charset="-79"/>
                <a:cs typeface="Gill Sans" panose="020B0502020104020203" pitchFamily="34" charset="-79"/>
              </a:rPr>
              <a:t>acquisition</a:t>
            </a:r>
            <a:r>
              <a:rPr lang="it-IT" altLang="it-IT" sz="2800" b="1" i="0" dirty="0">
                <a:latin typeface="Gill Sans" panose="020B0502020104020203" pitchFamily="34" charset="-79"/>
                <a:cs typeface="Gill Sans" panose="020B0502020104020203" pitchFamily="34" charset="-79"/>
              </a:rPr>
              <a:t> alla </a:t>
            </a:r>
            <a:r>
              <a:rPr lang="it-IT" altLang="it-IT" sz="2800" b="1" i="0" dirty="0" err="1">
                <a:latin typeface="Gill Sans" panose="020B0502020104020203" pitchFamily="34" charset="-79"/>
                <a:cs typeface="Gill Sans" panose="020B0502020104020203" pitchFamily="34" charset="-79"/>
              </a:rPr>
              <a:t>innovation</a:t>
            </a:r>
            <a:r>
              <a:rPr lang="it-IT" altLang="it-IT" sz="2800" b="1" i="0" dirty="0">
                <a:latin typeface="Gill Sans" panose="020B0502020104020203" pitchFamily="34" charset="-79"/>
                <a:cs typeface="Gill Sans" panose="020B0502020104020203" pitchFamily="34" charset="-79"/>
              </a:rPr>
              <a:t> </a:t>
            </a:r>
            <a:r>
              <a:rPr lang="it-IT" altLang="it-IT" sz="2800" b="1" i="0" dirty="0" err="1">
                <a:latin typeface="Gill Sans" panose="020B0502020104020203" pitchFamily="34" charset="-79"/>
                <a:cs typeface="Gill Sans" panose="020B0502020104020203" pitchFamily="34" charset="-79"/>
              </a:rPr>
              <a:t>defence</a:t>
            </a:r>
            <a:endParaRPr lang="it-IT" altLang="it-IT" sz="2800" b="1" i="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algn="ctr"/>
            <a:endParaRPr lang="it-IT" altLang="it-IT" sz="2800" b="1" i="0" dirty="0">
              <a:latin typeface="Gill Sans" panose="020B0502020104020203" pitchFamily="34" charset="-79"/>
              <a:cs typeface="Gill Sans" panose="020B0502020104020203" pitchFamily="34" charset="-79"/>
            </a:endParaRPr>
          </a:p>
          <a:p>
            <a:pPr algn="ctr"/>
            <a:r>
              <a:rPr lang="it-IT" altLang="it-IT" sz="2800" b="1" i="0" dirty="0">
                <a:latin typeface="Gill Sans" panose="020B0502020104020203" pitchFamily="34" charset="-79"/>
                <a:cs typeface="Gill Sans" panose="020B0502020104020203" pitchFamily="34" charset="-79"/>
              </a:rPr>
              <a:t>Luca Toffoletti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02450-5FD1-13B0-ECF6-B6AAAB138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>
            <a:extLst>
              <a:ext uri="{FF2B5EF4-FFF2-40B4-BE49-F238E27FC236}">
                <a16:creationId xmlns:a16="http://schemas.microsoft.com/office/drawing/2014/main" id="{73410908-42C5-92F1-9152-B9D1F804416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i="1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53988E-5779-514A-B578-1C15EC251BD1}" type="slidenum">
              <a:rPr lang="it-IT" altLang="it-IT" sz="1400" i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it-IT" altLang="it-IT" sz="140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EC6C673-AD70-A607-0B74-CE20286C8A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61938"/>
            <a:ext cx="8382000" cy="863600"/>
          </a:xfrm>
        </p:spPr>
        <p:txBody>
          <a:bodyPr/>
          <a:lstStyle/>
          <a:p>
            <a:pPr algn="ctr" eaLnBrk="1" hangingPunct="1"/>
            <a:r>
              <a:rPr lang="it-IT" altLang="it-IT" sz="2800" b="1" dirty="0">
                <a:latin typeface="Gill Sans" panose="020B0502020104020203" pitchFamily="34" charset="-79"/>
                <a:cs typeface="Gill Sans" panose="020B0502020104020203" pitchFamily="34" charset="-79"/>
              </a:rPr>
              <a:t>La proposta Draghi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F172647-5980-9F84-8A65-76D9D99414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24773" y="1125538"/>
            <a:ext cx="9906000" cy="5113337"/>
          </a:xfrm>
        </p:spPr>
        <p:txBody>
          <a:bodyPr/>
          <a:lstStyle/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400" b="1" i="1" dirty="0">
              <a:latin typeface="Gill Sans SemiBold" panose="020B0502020104020203" pitchFamily="34" charset="-79"/>
              <a:cs typeface="Gill Sans SemiBold" panose="020B0502020104020203" pitchFamily="34" charset="-79"/>
            </a:endParaRPr>
          </a:p>
          <a:p>
            <a:pPr lvl="2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Le nuove merger </a:t>
            </a:r>
            <a:r>
              <a:rPr lang="it-IT" sz="2800" b="1" dirty="0" err="1">
                <a:latin typeface="Gill Sans SemiBold" panose="020B0502020104020203" pitchFamily="34" charset="-79"/>
                <a:cs typeface="Gill Sans SemiBold" panose="020B0502020104020203" pitchFamily="34" charset="-79"/>
              </a:rPr>
              <a:t>guidelines</a:t>
            </a:r>
            <a:r>
              <a:rPr lang="it-IT" sz="2800" b="1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 dovrebbero </a:t>
            </a:r>
          </a:p>
          <a:p>
            <a:pPr lvl="2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latin typeface="Gill Sans SemiBold" panose="020B0502020104020203" pitchFamily="34" charset="-79"/>
              <a:cs typeface="Gill Sans SemiBold" panose="020B0502020104020203" pitchFamily="34" charset="-79"/>
            </a:endParaRPr>
          </a:p>
          <a:p>
            <a:pPr lvl="5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«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Explain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b="1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how</a:t>
            </a:r>
            <a:r>
              <a:rPr lang="it-IT" sz="2400" b="1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the authority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b="1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assesses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the impact of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competition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on the incentive to innovate»</a:t>
            </a:r>
          </a:p>
          <a:p>
            <a:pPr lvl="5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400" i="1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lvl="5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«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Explain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b="1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what</a:t>
            </a:r>
            <a:r>
              <a:rPr lang="it-IT" sz="2400" b="1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b="1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evidence</a:t>
            </a:r>
            <a:r>
              <a:rPr lang="it-IT" sz="2400" b="1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merging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parties can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present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to prove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that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their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merger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incresases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the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ability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and incentive to innovate»</a:t>
            </a:r>
          </a:p>
          <a:p>
            <a:pPr lvl="5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400" i="1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lvl="5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Assicurare che i  «</a:t>
            </a:r>
            <a:r>
              <a:rPr lang="it-IT" sz="2400" b="1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criteria</a:t>
            </a:r>
            <a:r>
              <a:rPr lang="it-IT" sz="2400" b="1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for </a:t>
            </a:r>
            <a:r>
              <a:rPr lang="it-IT" sz="2400" b="1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proving</a:t>
            </a:r>
            <a:r>
              <a:rPr lang="it-IT" sz="2400" b="1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the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innovation-enhancing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effect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be </a:t>
            </a:r>
            <a:r>
              <a:rPr lang="it-IT" sz="2400" b="1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specific</a:t>
            </a:r>
            <a:r>
              <a:rPr lang="it-IT" sz="2400" b="1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400" b="1" i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enough</a:t>
            </a:r>
            <a:r>
              <a:rPr lang="it-IT" sz="2400" i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»</a:t>
            </a:r>
          </a:p>
          <a:p>
            <a:pPr marL="935038" lvl="5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400" i="1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marL="935038" lvl="5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lvl="5" algn="l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800" b="1" i="1" dirty="0">
              <a:latin typeface="Gill Sans SemiBold" panose="020B0502020104020203" pitchFamily="34" charset="-79"/>
              <a:cs typeface="Gill Sans SemiBold" panose="020B0502020104020203" pitchFamily="34" charset="-79"/>
            </a:endParaRPr>
          </a:p>
          <a:p>
            <a:pPr lvl="1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400" dirty="0">
              <a:latin typeface="Times" charset="0"/>
            </a:endParaRPr>
          </a:p>
          <a:p>
            <a:pPr algn="l">
              <a:defRPr/>
            </a:pPr>
            <a:endParaRPr lang="it-IT" sz="2400" i="0" dirty="0"/>
          </a:p>
          <a:p>
            <a:pPr algn="l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781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>
            <a:extLst>
              <a:ext uri="{FF2B5EF4-FFF2-40B4-BE49-F238E27FC236}">
                <a16:creationId xmlns:a16="http://schemas.microsoft.com/office/drawing/2014/main" id="{F4AAEC43-A545-4C9F-8E0C-2F4080E9B65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i="1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53988E-5779-514A-B578-1C15EC251BD1}" type="slidenum">
              <a:rPr lang="it-IT" altLang="it-IT" sz="1400" i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it-IT" altLang="it-IT" sz="140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EEAC320B-6BD0-CF9B-B1E3-88DE94F1ED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61938"/>
            <a:ext cx="8382000" cy="863600"/>
          </a:xfrm>
        </p:spPr>
        <p:txBody>
          <a:bodyPr/>
          <a:lstStyle/>
          <a:p>
            <a:pPr algn="ctr" eaLnBrk="1" hangingPunct="1"/>
            <a:r>
              <a:rPr lang="it-IT" altLang="it-IT" sz="2800" b="1" dirty="0">
                <a:latin typeface="Gill Sans" panose="020B0502020104020203" pitchFamily="34" charset="-79"/>
                <a:cs typeface="Gill Sans" panose="020B0502020104020203" pitchFamily="34" charset="-79"/>
              </a:rPr>
              <a:t> Guardare (più) lontano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B4FD265-4014-FAB7-36BB-FE17698522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24773" y="1125538"/>
            <a:ext cx="9906000" cy="5113337"/>
          </a:xfrm>
        </p:spPr>
        <p:txBody>
          <a:bodyPr/>
          <a:lstStyle/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400" dirty="0"/>
          </a:p>
          <a:p>
            <a:pPr lvl="2" algn="l" eaLnBrk="1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«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Competition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authorities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need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to be </a:t>
            </a:r>
            <a:r>
              <a:rPr lang="it-IT" sz="20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more </a:t>
            </a:r>
            <a:r>
              <a:rPr lang="it-IT" sz="20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forward-looking</a:t>
            </a:r>
            <a:r>
              <a:rPr lang="it-IT" sz="20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and agile</a:t>
            </a:r>
            <a:endParaRPr lang="it-IT" sz="1800" i="1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marL="1692275" lvl="5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For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example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since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innovation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in the tech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sector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rapid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merger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evaluations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in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this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sector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must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assess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how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the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proposed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concentration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will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affect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future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innovation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potential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despite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its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uncertainty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»</a:t>
            </a:r>
            <a:endParaRPr lang="it-IT" sz="24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lvl="2" algn="l" eaLnBrk="1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«The burden of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showing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that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the merger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would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cause </a:t>
            </a:r>
            <a:r>
              <a:rPr lang="it-IT" sz="20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no </a:t>
            </a:r>
            <a:r>
              <a:rPr lang="it-IT" sz="20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harm</a:t>
            </a:r>
            <a:r>
              <a:rPr lang="it-IT" sz="20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to consumers in the long </a:t>
            </a:r>
            <a:r>
              <a:rPr lang="it-IT" sz="20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run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falls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on the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merging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parties»</a:t>
            </a:r>
          </a:p>
          <a:p>
            <a:pPr marL="1736725" lvl="5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</a:rPr>
              <a:t>(</a:t>
            </a:r>
            <a:r>
              <a:rPr lang="it-IT" sz="1800" u="sng" dirty="0">
                <a:latin typeface="Gill Sans MT" panose="020B0502020104020203" pitchFamily="34" charset="77"/>
              </a:rPr>
              <a:t>Attuali Linee Guida </a:t>
            </a:r>
            <a:r>
              <a:rPr lang="it-IT" sz="1800" u="sng" dirty="0" err="1">
                <a:latin typeface="Gill Sans MT" panose="020B0502020104020203" pitchFamily="34" charset="77"/>
              </a:rPr>
              <a:t>Conc</a:t>
            </a:r>
            <a:r>
              <a:rPr lang="it-IT" sz="1800" u="sng" dirty="0">
                <a:latin typeface="Gill Sans MT" panose="020B0502020104020203" pitchFamily="34" charset="77"/>
              </a:rPr>
              <a:t>. Or.</a:t>
            </a:r>
            <a:r>
              <a:rPr lang="it-IT" sz="1800" dirty="0">
                <a:latin typeface="Gill Sans MT" panose="020B0502020104020203" pitchFamily="34" charset="77"/>
              </a:rPr>
              <a:t>, par. 83: In generale, </a:t>
            </a:r>
            <a:r>
              <a:rPr lang="it-IT" sz="1800" b="1" dirty="0">
                <a:latin typeface="Gill Sans MT" panose="020B0502020104020203" pitchFamily="34" charset="77"/>
              </a:rPr>
              <a:t>quanto più lontani nel futuro</a:t>
            </a:r>
            <a:r>
              <a:rPr lang="it-IT" sz="1800" dirty="0">
                <a:latin typeface="Gill Sans MT" panose="020B0502020104020203" pitchFamily="34" charset="77"/>
              </a:rPr>
              <a:t> siano gli incrementi di efficienza che dovrebbero realizzarsi, </a:t>
            </a:r>
            <a:r>
              <a:rPr lang="it-IT" sz="1800" b="1" dirty="0">
                <a:latin typeface="Gill Sans MT" panose="020B0502020104020203" pitchFamily="34" charset="77"/>
              </a:rPr>
              <a:t>tanto minore è il peso </a:t>
            </a:r>
            <a:r>
              <a:rPr lang="it-IT" sz="1800" dirty="0">
                <a:latin typeface="Gill Sans MT" panose="020B0502020104020203" pitchFamily="34" charset="77"/>
              </a:rPr>
              <a:t>che la Commissione può attribuire a tali fattori. Ciò implica che i miglioramenti di efficienza devono essere </a:t>
            </a:r>
            <a:r>
              <a:rPr lang="it-IT" sz="1800" b="1" dirty="0">
                <a:latin typeface="Gill Sans MT" panose="020B0502020104020203" pitchFamily="34" charset="77"/>
              </a:rPr>
              <a:t>tempestivi</a:t>
            </a:r>
            <a:r>
              <a:rPr lang="it-IT" sz="1800" dirty="0">
                <a:latin typeface="Gill Sans MT" panose="020B0502020104020203" pitchFamily="34" charset="77"/>
              </a:rPr>
              <a:t>, affinché siano considerati idonei a controbilanciare gli eventuali effetti negativi di una concentrazione)</a:t>
            </a:r>
          </a:p>
          <a:p>
            <a:pPr marL="935038" lvl="1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ea typeface="+mn-ea"/>
              </a:rPr>
              <a:t>Innovazione e futura concorrenza potenziale più importanti delle quote di mercato</a:t>
            </a:r>
          </a:p>
          <a:p>
            <a:pPr marL="1781175" lvl="1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ea typeface="+mn-ea"/>
              </a:rPr>
              <a:t>«the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approaches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are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sometimes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too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backward-looking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,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focusing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on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existing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market shares,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whereas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in multiple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sectors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ea typeface="+mn-ea"/>
              </a:rPr>
              <a:t>what</a:t>
            </a:r>
            <a:r>
              <a:rPr lang="it-IT" sz="1800" b="1" dirty="0">
                <a:latin typeface="Gill Sans MT" panose="020B0502020104020203" pitchFamily="34" charset="77"/>
                <a:ea typeface="+mn-ea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ea typeface="+mn-ea"/>
              </a:rPr>
              <a:t>matters</a:t>
            </a:r>
            <a:r>
              <a:rPr lang="it-IT" sz="1800" b="1" dirty="0">
                <a:latin typeface="Gill Sans MT" panose="020B0502020104020203" pitchFamily="34" charset="77"/>
                <a:ea typeface="+mn-ea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ea typeface="+mn-ea"/>
              </a:rPr>
              <a:t>much</a:t>
            </a:r>
            <a:r>
              <a:rPr lang="it-IT" sz="1800" b="1" dirty="0">
                <a:latin typeface="Gill Sans MT" panose="020B0502020104020203" pitchFamily="34" charset="77"/>
                <a:ea typeface="+mn-ea"/>
              </a:rPr>
              <a:t> more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is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future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potential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competition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 and </a:t>
            </a:r>
            <a:r>
              <a:rPr lang="it-IT" sz="1800" dirty="0" err="1">
                <a:latin typeface="Gill Sans MT" panose="020B0502020104020203" pitchFamily="34" charset="77"/>
                <a:ea typeface="+mn-ea"/>
              </a:rPr>
              <a:t>innovation</a:t>
            </a:r>
            <a:r>
              <a:rPr lang="it-IT" sz="1800" dirty="0">
                <a:latin typeface="Gill Sans MT" panose="020B0502020104020203" pitchFamily="34" charset="77"/>
                <a:ea typeface="+mn-ea"/>
              </a:rPr>
              <a:t>»</a:t>
            </a:r>
            <a:endParaRPr lang="it-IT" sz="18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marL="1781175" lvl="1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ea typeface="+mn-ea"/>
              </a:rPr>
              <a:t>   </a:t>
            </a:r>
          </a:p>
          <a:p>
            <a:pPr algn="l">
              <a:defRPr/>
            </a:pPr>
            <a:endParaRPr lang="it-IT" sz="2400" i="0" dirty="0"/>
          </a:p>
          <a:p>
            <a:pPr algn="l"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C25D66-8398-53D8-83E2-A6732705E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>
            <a:extLst>
              <a:ext uri="{FF2B5EF4-FFF2-40B4-BE49-F238E27FC236}">
                <a16:creationId xmlns:a16="http://schemas.microsoft.com/office/drawing/2014/main" id="{B5D44129-27AE-A962-D334-78C3084F53B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i="1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53988E-5779-514A-B578-1C15EC251BD1}" type="slidenum">
              <a:rPr lang="it-IT" altLang="it-IT" sz="1400" i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it-IT" altLang="it-IT" sz="140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9E5CF05-4AE9-02AD-C981-A3A1FC97A6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61938"/>
            <a:ext cx="8382000" cy="863600"/>
          </a:xfrm>
        </p:spPr>
        <p:txBody>
          <a:bodyPr/>
          <a:lstStyle/>
          <a:p>
            <a:pPr algn="ctr" eaLnBrk="1" hangingPunct="1"/>
            <a:r>
              <a:rPr lang="it-IT" altLang="it-IT" sz="2800" b="1" dirty="0">
                <a:latin typeface="Gill Sans" panose="020B0502020104020203" pitchFamily="34" charset="-79"/>
                <a:cs typeface="Gill Sans" panose="020B0502020104020203" pitchFamily="34" charset="-79"/>
              </a:rPr>
              <a:t>Più lontano solo nel tempo?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50E91EE-1E4D-42C2-AC43-3006DBD8B3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24773" y="1125538"/>
            <a:ext cx="9906000" cy="5113337"/>
          </a:xfrm>
        </p:spPr>
        <p:txBody>
          <a:bodyPr/>
          <a:lstStyle/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18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Principi e divieti antitrust non sono in discussione ma devono essere adattati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1.	«to the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radically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changing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world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have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described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. In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particular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there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question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about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whether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vigorous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competition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policy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conflicts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with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European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companies’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need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for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sufficient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scale to compete with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Chinese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and American superstar companies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»</a:t>
            </a: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2.	«Security and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resilience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assesments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can be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used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 input for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DGComp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an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additional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public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interest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criterion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[and]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weighed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along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other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considerations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»</a:t>
            </a:r>
          </a:p>
          <a:p>
            <a:pPr marL="890588"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Più esplicita la lettera di missione del Commissario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alla Concorrenza</a:t>
            </a: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«Europe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needs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 new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approach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to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competition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policy – one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that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more supportive of companies scaling up in global markets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allows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European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businesses and consumers to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reap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all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the benefits of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effective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competition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and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better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geared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to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our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common goals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including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decarbonisation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and a just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transition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»</a:t>
            </a: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«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Modernise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competition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policy 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to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ensure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it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supports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European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companies to innovate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compete and lead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worldwide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and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contributes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to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our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wider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b="1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objectives</a:t>
            </a:r>
            <a:r>
              <a:rPr lang="it-IT" sz="18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on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competitiveness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and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sustainability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social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fairness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and security»</a:t>
            </a:r>
            <a:endParaRPr lang="it-IT" sz="2400" dirty="0">
              <a:latin typeface="Times" charset="0"/>
            </a:endParaRPr>
          </a:p>
          <a:p>
            <a:pPr algn="l">
              <a:defRPr/>
            </a:pPr>
            <a:endParaRPr lang="it-IT" sz="2400" i="0" dirty="0"/>
          </a:p>
          <a:p>
            <a:pPr algn="l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8697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88B71-E98A-C563-6EF6-7DD80745FC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>
            <a:extLst>
              <a:ext uri="{FF2B5EF4-FFF2-40B4-BE49-F238E27FC236}">
                <a16:creationId xmlns:a16="http://schemas.microsoft.com/office/drawing/2014/main" id="{09083155-442E-4D02-6B48-13CA5BEC8D9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i="1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53988E-5779-514A-B578-1C15EC251BD1}" type="slidenum">
              <a:rPr lang="it-IT" altLang="it-IT" sz="1400" i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it-IT" altLang="it-IT" sz="140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2F06742-5358-CA0E-67E5-CD5FB5FB26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61938"/>
            <a:ext cx="8382000" cy="863600"/>
          </a:xfrm>
        </p:spPr>
        <p:txBody>
          <a:bodyPr/>
          <a:lstStyle/>
          <a:p>
            <a:pPr algn="ctr" eaLnBrk="1" hangingPunct="1"/>
            <a:r>
              <a:rPr lang="it-IT" altLang="it-IT" sz="2800" b="1" dirty="0">
                <a:latin typeface="Gill Sans" panose="020B0502020104020203" pitchFamily="34" charset="-79"/>
                <a:cs typeface="Gill Sans" panose="020B0502020104020203" pitchFamily="34" charset="-79"/>
              </a:rPr>
              <a:t>Killer </a:t>
            </a:r>
            <a:r>
              <a:rPr lang="it-IT" altLang="it-IT" sz="2800" b="1" dirty="0" err="1">
                <a:latin typeface="Gill Sans" panose="020B0502020104020203" pitchFamily="34" charset="-79"/>
                <a:cs typeface="Gill Sans" panose="020B0502020104020203" pitchFamily="34" charset="-79"/>
              </a:rPr>
              <a:t>acquisition</a:t>
            </a:r>
            <a:r>
              <a:rPr lang="it-IT" altLang="it-IT" sz="2800" b="1" dirty="0">
                <a:latin typeface="Gill Sans" panose="020B0502020104020203" pitchFamily="34" charset="-79"/>
                <a:cs typeface="Gill Sans" panose="020B0502020104020203" pitchFamily="34" charset="-79"/>
              </a:rPr>
              <a:t> + </a:t>
            </a:r>
            <a:r>
              <a:rPr lang="it-IT" altLang="it-IT" sz="2800" b="1" dirty="0" err="1">
                <a:latin typeface="Gill Sans" panose="020B0502020104020203" pitchFamily="34" charset="-79"/>
                <a:cs typeface="Gill Sans" panose="020B0502020104020203" pitchFamily="34" charset="-79"/>
              </a:rPr>
              <a:t>innovation</a:t>
            </a:r>
            <a:r>
              <a:rPr lang="it-IT" altLang="it-IT" sz="2800" b="1" dirty="0">
                <a:latin typeface="Gill Sans" panose="020B0502020104020203" pitchFamily="34" charset="-79"/>
                <a:cs typeface="Gill Sans" panose="020B0502020104020203" pitchFamily="34" charset="-79"/>
              </a:rPr>
              <a:t> </a:t>
            </a:r>
            <a:r>
              <a:rPr lang="it-IT" altLang="it-IT" sz="2800" b="1" dirty="0" err="1">
                <a:latin typeface="Gill Sans" panose="020B0502020104020203" pitchFamily="34" charset="-79"/>
                <a:cs typeface="Gill Sans" panose="020B0502020104020203" pitchFamily="34" charset="-79"/>
              </a:rPr>
              <a:t>defence</a:t>
            </a:r>
            <a:endParaRPr lang="it-IT" altLang="it-IT" sz="2800" b="1" dirty="0"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F8A03BB-63DA-B873-B015-EA188F061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24773" y="1125538"/>
            <a:ext cx="9906000" cy="5113337"/>
          </a:xfrm>
        </p:spPr>
        <p:txBody>
          <a:bodyPr/>
          <a:lstStyle/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400" dirty="0">
              <a:cs typeface="Gill Sans SemiBold" panose="020B0502020104020203" pitchFamily="34" charset="-79"/>
            </a:endParaRP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La valorizzazione della innovazione richiede </a:t>
            </a:r>
            <a:r>
              <a:rPr lang="it-IT" sz="20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entrambe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: </a:t>
            </a: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	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bloccare concentrazioni che la ostacolano (KA)  </a:t>
            </a: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	evitare di bloccare concentrazioni che la promuovono (ID)</a:t>
            </a:r>
          </a:p>
          <a:p>
            <a:pPr marL="935038" lvl="1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Le KA nella lettera di missione del Commissario alla Concorrenza</a:t>
            </a:r>
            <a:endParaRPr lang="it-IT" sz="2000" b="1" dirty="0">
              <a:latin typeface="Gill Sans SemiBold" panose="020B0502020104020203" pitchFamily="34" charset="-79"/>
              <a:ea typeface="+mn-ea"/>
              <a:cs typeface="Gill Sans SemiBold" panose="020B0502020104020203" pitchFamily="34" charset="-79"/>
            </a:endParaRPr>
          </a:p>
          <a:p>
            <a:pPr lvl="4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«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You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will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focus on the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particular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challenges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facing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SMEs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and small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midcaps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,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notably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to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address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risks of killer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acquisitions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from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foreign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companies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seeking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to eliminate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them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as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a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possible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source of future </a:t>
            </a:r>
            <a:r>
              <a:rPr lang="it-IT" sz="18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competition</a:t>
            </a:r>
            <a:r>
              <a:rPr lang="it-IT" sz="18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»</a:t>
            </a:r>
          </a:p>
          <a:p>
            <a:pPr marL="935038" lvl="4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Lotta alle KA vs certezza e prevedibilità del controllo delle concentrazioni</a:t>
            </a:r>
          </a:p>
          <a:p>
            <a:pPr marL="935038" lvl="4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Una soluzione nuova del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tradeoff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(minor peso alla certezza) anche nel bilanciamento delle efficienze?</a:t>
            </a:r>
          </a:p>
          <a:p>
            <a:pPr marL="935038" lvl="4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0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marL="935038" lvl="4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ea typeface="+mn-ea"/>
                <a:cs typeface="Gill Sans SemiBold" panose="020B0502020104020203" pitchFamily="34" charset="-79"/>
              </a:rPr>
              <a:t>	</a:t>
            </a:r>
            <a:endParaRPr lang="it-IT" sz="2000" dirty="0">
              <a:latin typeface="Gill Sans SemiBold" panose="020B0502020104020203" pitchFamily="34" charset="-79"/>
              <a:ea typeface="+mn-ea"/>
              <a:cs typeface="Gill Sans SemiBold" panose="020B0502020104020203" pitchFamily="34" charset="-79"/>
            </a:endParaRPr>
          </a:p>
          <a:p>
            <a:pPr marL="935038" lvl="4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0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marL="742950" lvl="1" indent="-285750" algn="l" eaLnBrk="1" hangingPunct="1">
              <a:lnSpc>
                <a:spcPct val="80000"/>
              </a:lnSpc>
              <a:spcAft>
                <a:spcPts val="1200"/>
              </a:spcAft>
              <a:buFont typeface="Arial"/>
              <a:buChar char="•"/>
              <a:defRPr/>
            </a:pPr>
            <a:endParaRPr lang="it-IT" sz="2400" dirty="0">
              <a:latin typeface="Times" charset="0"/>
            </a:endParaRPr>
          </a:p>
          <a:p>
            <a:pPr algn="l">
              <a:defRPr/>
            </a:pPr>
            <a:endParaRPr lang="it-IT" sz="2400" i="0" dirty="0"/>
          </a:p>
          <a:p>
            <a:pPr algn="l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447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8A096-A32F-0BAA-0F18-18EFF402E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>
            <a:extLst>
              <a:ext uri="{FF2B5EF4-FFF2-40B4-BE49-F238E27FC236}">
                <a16:creationId xmlns:a16="http://schemas.microsoft.com/office/drawing/2014/main" id="{7C0E57CF-92AE-BA6F-F5C5-CA8580D3CCD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i="1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53988E-5779-514A-B578-1C15EC251BD1}" type="slidenum">
              <a:rPr lang="it-IT" altLang="it-IT" sz="1400" i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it-IT" altLang="it-IT" sz="140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9FD5C74-5B3F-5E8C-56A3-4764C886469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61938"/>
            <a:ext cx="8382000" cy="863600"/>
          </a:xfrm>
        </p:spPr>
        <p:txBody>
          <a:bodyPr/>
          <a:lstStyle/>
          <a:p>
            <a:pPr algn="ctr" eaLnBrk="1" hangingPunct="1"/>
            <a:r>
              <a:rPr lang="it-IT" altLang="it-IT" sz="2800" b="1" dirty="0">
                <a:latin typeface="Gill Sans" panose="020B0502020104020203" pitchFamily="34" charset="-79"/>
                <a:cs typeface="Gill Sans" panose="020B0502020104020203" pitchFamily="34" charset="-79"/>
              </a:rPr>
              <a:t>Bilanciamento algebrico vs composizione di interessi -I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2C12912-AD59-F659-7130-BF96406274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24773" y="1125538"/>
            <a:ext cx="9906000" cy="5113337"/>
          </a:xfrm>
        </p:spPr>
        <p:txBody>
          <a:bodyPr/>
          <a:lstStyle/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400" dirty="0"/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Alle prese col calcolo dei benefici netti per i consumatori</a:t>
            </a: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In-market vs out-of-market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efficiencies</a:t>
            </a:r>
            <a:endParaRPr lang="it-IT" sz="20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Il caso degli accordi di sostenibilità nelle linee guida sulla cooperazione orizzontale</a:t>
            </a:r>
          </a:p>
          <a:p>
            <a:pPr marL="1825625" lvl="3" indent="-454025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	i benefici ‘non legati all’uso’: misurare con le survey e gestire i </a:t>
            </a:r>
            <a:r>
              <a:rPr lang="it-IT" sz="20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bias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 </a:t>
            </a:r>
            <a:r>
              <a:rPr lang="it-IT" sz="16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(</a:t>
            </a:r>
            <a:r>
              <a:rPr lang="it-IT" sz="1600" dirty="0" err="1">
                <a:latin typeface="Gill Sans MT" panose="020B0502020104020203" pitchFamily="34" charset="77"/>
                <a:cs typeface="Gill Sans SemiBold" panose="020B0502020104020203" pitchFamily="34" charset="-79"/>
              </a:rPr>
              <a:t>parr</a:t>
            </a:r>
            <a:r>
              <a:rPr lang="it-IT" sz="16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. 575-579)</a:t>
            </a:r>
            <a:endParaRPr lang="it-IT" sz="20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000" dirty="0">
              <a:latin typeface="Gill Sans MT" panose="020B0502020104020203" pitchFamily="34" charset="77"/>
              <a:cs typeface="Gill Sans SemiBold" panose="020B0502020104020203" pitchFamily="34" charset="-79"/>
            </a:endParaRP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Gli interessi esterni (pubblici? sociali?) rientrano dalla finestra nella forma dei valori «non-use»</a:t>
            </a: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La ricerca della misurabilità e l’attuazione pratica: nessun caso (ancora)</a:t>
            </a: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EUMR vs 101/102 		non è una questione di priorità (salvo i call-in)</a:t>
            </a:r>
          </a:p>
          <a:p>
            <a:pPr lvl="3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				Monitoraggio investimenti: Impegni?</a:t>
            </a:r>
          </a:p>
          <a:p>
            <a:pPr marL="800100" lvl="1" indent="-342900" algn="l" eaLnBrk="1" hangingPunct="1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it-IT" sz="2400" dirty="0"/>
          </a:p>
          <a:p>
            <a:pPr marL="742950" lvl="1" indent="-285750" algn="l" eaLnBrk="1" hangingPunct="1">
              <a:lnSpc>
                <a:spcPct val="80000"/>
              </a:lnSpc>
              <a:spcAft>
                <a:spcPts val="1200"/>
              </a:spcAft>
              <a:buFont typeface="Arial"/>
              <a:buChar char="•"/>
              <a:defRPr/>
            </a:pPr>
            <a:endParaRPr lang="it-IT" sz="2400" dirty="0">
              <a:latin typeface="Times" charset="0"/>
            </a:endParaRPr>
          </a:p>
          <a:p>
            <a:pPr algn="l">
              <a:defRPr/>
            </a:pPr>
            <a:endParaRPr lang="it-IT" sz="2400" i="0" dirty="0"/>
          </a:p>
          <a:p>
            <a:pPr algn="l">
              <a:defRPr/>
            </a:pPr>
            <a:endParaRPr lang="it-IT" dirty="0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B8DD8F0F-E127-87DA-112A-FFF13D4ADE4C}"/>
              </a:ext>
            </a:extLst>
          </p:cNvPr>
          <p:cNvSpPr/>
          <p:nvPr/>
        </p:nvSpPr>
        <p:spPr bwMode="auto">
          <a:xfrm>
            <a:off x="3642410" y="5301208"/>
            <a:ext cx="648072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921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9B979-43A3-29F0-C8E7-A5190413C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5">
            <a:extLst>
              <a:ext uri="{FF2B5EF4-FFF2-40B4-BE49-F238E27FC236}">
                <a16:creationId xmlns:a16="http://schemas.microsoft.com/office/drawing/2014/main" id="{849F77B1-5D44-F2E3-1FA0-606CAC3CF9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i="1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424242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53988E-5779-514A-B578-1C15EC251BD1}" type="slidenum">
              <a:rPr lang="it-IT" altLang="it-IT" sz="1400" i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it-IT" altLang="it-IT" sz="140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C93E475-34E0-A4A6-97B6-DF2E370AB7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61938"/>
            <a:ext cx="8382000" cy="863600"/>
          </a:xfrm>
        </p:spPr>
        <p:txBody>
          <a:bodyPr/>
          <a:lstStyle/>
          <a:p>
            <a:pPr algn="ctr" eaLnBrk="1" hangingPunct="1"/>
            <a:r>
              <a:rPr lang="it-IT" altLang="it-IT" sz="2800" b="1" dirty="0">
                <a:latin typeface="Gill Sans" panose="020B0502020104020203" pitchFamily="34" charset="-79"/>
                <a:cs typeface="Gill Sans" panose="020B0502020104020203" pitchFamily="34" charset="-79"/>
              </a:rPr>
              <a:t>Bilanciamento algebrico vs composizione di interessi -II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91BB58F-F6B5-72F3-960A-32F7AF2927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24773" y="1125538"/>
            <a:ext cx="9906000" cy="5113337"/>
          </a:xfrm>
        </p:spPr>
        <p:txBody>
          <a:bodyPr/>
          <a:lstStyle/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400" dirty="0"/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b="1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Lungo periodo + altri interessi pubblici da bilanciare</a:t>
            </a: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Regressione della certezza  	avanzamento della discrezionalità</a:t>
            </a: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La pretesa neutralità dell’innovazione</a:t>
            </a:r>
          </a:p>
          <a:p>
            <a:pPr lvl="2" algn="l" eaLnBrk="1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	KA e progressi farmacologici</a:t>
            </a:r>
          </a:p>
          <a:p>
            <a:pPr lvl="2" algn="l" eaLnBrk="1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t-IT" sz="2000" b="1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	</a:t>
            </a:r>
            <a:r>
              <a:rPr lang="it-IT" sz="2000" dirty="0">
                <a:latin typeface="Gill Sans MT" panose="020B0502020104020203" pitchFamily="34" charset="77"/>
                <a:cs typeface="Gill Sans SemiBold" panose="020B0502020104020203" pitchFamily="34" charset="-79"/>
              </a:rPr>
              <a:t>I mercati dell’economia dello spazio</a:t>
            </a:r>
            <a:endParaRPr lang="it-IT" sz="2000" b="1" dirty="0">
              <a:latin typeface="Gill Sans SemiBold" panose="020B0502020104020203" pitchFamily="34" charset="-79"/>
              <a:cs typeface="Gill Sans SemiBold" panose="020B0502020104020203" pitchFamily="34" charset="-79"/>
            </a:endParaRP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it-IT" sz="2000" b="1" dirty="0">
              <a:latin typeface="Gill Sans SemiBold" panose="020B0502020104020203" pitchFamily="34" charset="-79"/>
              <a:cs typeface="Gill Sans SemiBold" panose="020B0502020104020203" pitchFamily="34" charset="-79"/>
            </a:endParaRP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b="1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Le formule nel Trattato: progresso tecnico ed economico, congrua parte di utile, non eliminazione della concorrenza</a:t>
            </a: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b="1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Politica industriale o </a:t>
            </a:r>
            <a:r>
              <a:rPr lang="it-IT" sz="2000" b="1" dirty="0" err="1">
                <a:latin typeface="Gill Sans SemiBold" panose="020B0502020104020203" pitchFamily="34" charset="-79"/>
                <a:cs typeface="Gill Sans SemiBold" panose="020B0502020104020203" pitchFamily="34" charset="-79"/>
              </a:rPr>
              <a:t>less</a:t>
            </a:r>
            <a:r>
              <a:rPr lang="it-IT" sz="2000" b="1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 </a:t>
            </a:r>
            <a:r>
              <a:rPr lang="it-IT" sz="2000" b="1" dirty="0" err="1">
                <a:latin typeface="Gill Sans SemiBold" panose="020B0502020104020203" pitchFamily="34" charset="-79"/>
                <a:cs typeface="Gill Sans SemiBold" panose="020B0502020104020203" pitchFamily="34" charset="-79"/>
              </a:rPr>
              <a:t>economic</a:t>
            </a:r>
            <a:r>
              <a:rPr lang="it-IT" sz="2000" b="1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 </a:t>
            </a:r>
            <a:r>
              <a:rPr lang="it-IT" sz="2000" b="1" dirty="0" err="1">
                <a:latin typeface="Gill Sans SemiBold" panose="020B0502020104020203" pitchFamily="34" charset="-79"/>
                <a:cs typeface="Gill Sans SemiBold" panose="020B0502020104020203" pitchFamily="34" charset="-79"/>
              </a:rPr>
              <a:t>approach</a:t>
            </a:r>
            <a:r>
              <a:rPr lang="it-IT" sz="2000" b="1" dirty="0">
                <a:latin typeface="Gill Sans SemiBold" panose="020B0502020104020203" pitchFamily="34" charset="-79"/>
                <a:cs typeface="Gill Sans SemiBold" panose="020B0502020104020203" pitchFamily="34" charset="-79"/>
              </a:rPr>
              <a:t>?</a:t>
            </a:r>
          </a:p>
          <a:p>
            <a:pPr lvl="2" algn="l"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it-IT" sz="2000" b="1">
                <a:latin typeface="Gill Sans SemiBold" panose="020B0502020104020203" pitchFamily="34" charset="-79"/>
                <a:cs typeface="Gill Sans SemiBold" panose="020B0502020104020203" pitchFamily="34" charset="-79"/>
              </a:rPr>
              <a:t>Solo impegni per le ID?</a:t>
            </a:r>
            <a:endParaRPr lang="it-IT" sz="2000" b="1" dirty="0">
              <a:latin typeface="Gill Sans SemiBold" panose="020B0502020104020203" pitchFamily="34" charset="-79"/>
              <a:cs typeface="Gill Sans SemiBold" panose="020B0502020104020203" pitchFamily="34" charset="-79"/>
            </a:endParaRPr>
          </a:p>
          <a:p>
            <a:pPr marL="742950" lvl="1" indent="-285750" algn="l" eaLnBrk="1" hangingPunct="1">
              <a:lnSpc>
                <a:spcPct val="80000"/>
              </a:lnSpc>
              <a:spcAft>
                <a:spcPts val="1200"/>
              </a:spcAft>
              <a:buFont typeface="Arial"/>
              <a:buChar char="•"/>
              <a:defRPr/>
            </a:pPr>
            <a:endParaRPr lang="it-IT" sz="2400" dirty="0">
              <a:latin typeface="Times" charset="0"/>
            </a:endParaRPr>
          </a:p>
          <a:p>
            <a:pPr algn="l">
              <a:defRPr/>
            </a:pPr>
            <a:endParaRPr lang="it-IT" sz="2400" i="0" dirty="0"/>
          </a:p>
          <a:p>
            <a:pPr algn="l">
              <a:defRPr/>
            </a:pPr>
            <a:endParaRPr lang="it-IT" dirty="0"/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43002386-F8B7-35C3-2670-2B1F6BE8663E}"/>
              </a:ext>
            </a:extLst>
          </p:cNvPr>
          <p:cNvSpPr/>
          <p:nvPr/>
        </p:nvSpPr>
        <p:spPr bwMode="auto">
          <a:xfrm>
            <a:off x="4016896" y="2060848"/>
            <a:ext cx="504056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1591149"/>
      </p:ext>
    </p:extLst>
  </p:cSld>
  <p:clrMapOvr>
    <a:masterClrMapping/>
  </p:clrMapOvr>
</p:sld>
</file>

<file path=ppt/theme/theme1.xml><?xml version="1.0" encoding="utf-8"?>
<a:theme xmlns:a="http://schemas.openxmlformats.org/drawingml/2006/main" name="Stabilini Bolzano">
  <a:themeElements>
    <a:clrScheme name="Stabilini Bolz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bilini Bolzano">
      <a:majorFont>
        <a:latin typeface="Trebuchet MS"/>
        <a:ea typeface="ＭＳ Ｐゴシック"/>
        <a:cs typeface="ＭＳ Ｐゴシック"/>
      </a:majorFont>
      <a:minorFont>
        <a:latin typeface="Trebuchet M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lnDef>
  </a:objectDefaults>
  <a:extraClrSchemeLst>
    <a:extraClrScheme>
      <a:clrScheme name="Stabilini Bolz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bilini Bolz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bilini Bolz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bilini Bolz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bilini Bolz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bilini Bolz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bilini Bolz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bilini Bolz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bilini Bolz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bilini Bolz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bilini Bolz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bilini Bolz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esentazione vuot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137106</TotalTime>
  <Words>737</Words>
  <Application>Microsoft Macintosh PowerPoint</Application>
  <PresentationFormat>A4 (21x29,7 cm)</PresentationFormat>
  <Paragraphs>80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6" baseType="lpstr">
      <vt:lpstr>Arial</vt:lpstr>
      <vt:lpstr>Gill Sans</vt:lpstr>
      <vt:lpstr>Gill Sans MT</vt:lpstr>
      <vt:lpstr>Gill Sans SemiBold</vt:lpstr>
      <vt:lpstr>Times</vt:lpstr>
      <vt:lpstr>Times New Roman</vt:lpstr>
      <vt:lpstr>Trebuchet MS</vt:lpstr>
      <vt:lpstr>Stabilini Bolzano</vt:lpstr>
      <vt:lpstr>2_Presentazione vuota</vt:lpstr>
      <vt:lpstr>Concorrenze 18 febbraio 2025</vt:lpstr>
      <vt:lpstr>La proposta Draghi</vt:lpstr>
      <vt:lpstr> Guardare (più) lontano</vt:lpstr>
      <vt:lpstr>Più lontano solo nel tempo?</vt:lpstr>
      <vt:lpstr>Killer acquisition + innovation defence</vt:lpstr>
      <vt:lpstr>Bilanciamento algebrico vs composizione di interessi -I</vt:lpstr>
      <vt:lpstr>Bilanciamento algebrico vs composizione di interessi -II</vt:lpstr>
    </vt:vector>
  </TitlesOfParts>
  <Manager/>
  <Company>*** ********** * ******** **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/>
  <cp:keywords/>
  <dc:description/>
  <cp:lastModifiedBy>LT</cp:lastModifiedBy>
  <cp:revision>435</cp:revision>
  <cp:lastPrinted>2025-02-17T20:47:38Z</cp:lastPrinted>
  <dcterms:created xsi:type="dcterms:W3CDTF">2005-07-22T21:07:31Z</dcterms:created>
  <dcterms:modified xsi:type="dcterms:W3CDTF">2025-02-18T13:01:13Z</dcterms:modified>
  <cp:category/>
</cp:coreProperties>
</file>